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032" autoAdjust="0"/>
    <p:restoredTop sz="94660"/>
  </p:normalViewPr>
  <p:slideViewPr>
    <p:cSldViewPr snapToGrid="0">
      <p:cViewPr varScale="1">
        <p:scale>
          <a:sx n="87" d="100"/>
          <a:sy n="87" d="100"/>
        </p:scale>
        <p:origin x="67" y="3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gnaini David" userId="08832eec-4f14-47d3-9006-d231457ccee3" providerId="ADAL" clId="{B2F3D405-1642-4073-A575-F33B9249F321}"/>
    <pc:docChg chg="modSld">
      <pc:chgData name="Mugnaini David" userId="08832eec-4f14-47d3-9006-d231457ccee3" providerId="ADAL" clId="{B2F3D405-1642-4073-A575-F33B9249F321}" dt="2023-12-14T10:37:16.584" v="22" actId="1076"/>
      <pc:docMkLst>
        <pc:docMk/>
      </pc:docMkLst>
      <pc:sldChg chg="modSp mod">
        <pc:chgData name="Mugnaini David" userId="08832eec-4f14-47d3-9006-d231457ccee3" providerId="ADAL" clId="{B2F3D405-1642-4073-A575-F33B9249F321}" dt="2023-12-14T10:37:16.584" v="22" actId="1076"/>
        <pc:sldMkLst>
          <pc:docMk/>
          <pc:sldMk cId="1498024401" sldId="256"/>
        </pc:sldMkLst>
        <pc:spChg chg="mod">
          <ac:chgData name="Mugnaini David" userId="08832eec-4f14-47d3-9006-d231457ccee3" providerId="ADAL" clId="{B2F3D405-1642-4073-A575-F33B9249F321}" dt="2023-12-14T10:37:16.584" v="22" actId="1076"/>
          <ac:spMkLst>
            <pc:docMk/>
            <pc:sldMk cId="1498024401" sldId="256"/>
            <ac:spMk id="6" creationId="{333746D0-8D5B-DAA7-58C2-DE2E5DB92699}"/>
          </ac:spMkLst>
        </pc:spChg>
      </pc:sldChg>
      <pc:sldChg chg="modSp mod">
        <pc:chgData name="Mugnaini David" userId="08832eec-4f14-47d3-9006-d231457ccee3" providerId="ADAL" clId="{B2F3D405-1642-4073-A575-F33B9249F321}" dt="2023-12-13T12:58:51.626" v="1" actId="20577"/>
        <pc:sldMkLst>
          <pc:docMk/>
          <pc:sldMk cId="3643471698" sldId="257"/>
        </pc:sldMkLst>
        <pc:spChg chg="mod">
          <ac:chgData name="Mugnaini David" userId="08832eec-4f14-47d3-9006-d231457ccee3" providerId="ADAL" clId="{B2F3D405-1642-4073-A575-F33B9249F321}" dt="2023-12-13T12:58:51.626" v="1" actId="20577"/>
          <ac:spMkLst>
            <pc:docMk/>
            <pc:sldMk cId="3643471698" sldId="257"/>
            <ac:spMk id="2" creationId="{1FAA7DDD-5D76-40B1-8223-8B1C1892CFD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F3EF8-F1B4-4F19-87B4-AF1C7F82E3D4}" type="datetimeFigureOut">
              <a:rPr lang="it-IT" smtClean="0"/>
              <a:t>14/12/2023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8D299-2EAB-4B9B-BD4D-302EDB2CE5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9698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F3EF8-F1B4-4F19-87B4-AF1C7F82E3D4}" type="datetimeFigureOut">
              <a:rPr lang="it-IT" smtClean="0"/>
              <a:t>14/12/2023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8D299-2EAB-4B9B-BD4D-302EDB2CE5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1046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F3EF8-F1B4-4F19-87B4-AF1C7F82E3D4}" type="datetimeFigureOut">
              <a:rPr lang="it-IT" smtClean="0"/>
              <a:t>14/12/2023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8D299-2EAB-4B9B-BD4D-302EDB2CE5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44209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F3EF8-F1B4-4F19-87B4-AF1C7F82E3D4}" type="datetimeFigureOut">
              <a:rPr lang="it-IT" smtClean="0"/>
              <a:t>14/12/2023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8D299-2EAB-4B9B-BD4D-302EDB2CE5CD}" type="slidenum">
              <a:rPr lang="it-IT" smtClean="0"/>
              <a:t>‹N›</a:t>
            </a:fld>
            <a:endParaRPr lang="it-IT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748706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F3EF8-F1B4-4F19-87B4-AF1C7F82E3D4}" type="datetimeFigureOut">
              <a:rPr lang="it-IT" smtClean="0"/>
              <a:t>14/12/2023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8D299-2EAB-4B9B-BD4D-302EDB2CE5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24229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F3EF8-F1B4-4F19-87B4-AF1C7F82E3D4}" type="datetimeFigureOut">
              <a:rPr lang="it-IT" smtClean="0"/>
              <a:t>14/12/2023</a:t>
            </a:fld>
            <a:endParaRPr lang="it-I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8D299-2EAB-4B9B-BD4D-302EDB2CE5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01142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F3EF8-F1B4-4F19-87B4-AF1C7F82E3D4}" type="datetimeFigureOut">
              <a:rPr lang="it-IT" smtClean="0"/>
              <a:t>14/12/2023</a:t>
            </a:fld>
            <a:endParaRPr lang="it-I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8D299-2EAB-4B9B-BD4D-302EDB2CE5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75177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F3EF8-F1B4-4F19-87B4-AF1C7F82E3D4}" type="datetimeFigureOut">
              <a:rPr lang="it-IT" smtClean="0"/>
              <a:t>14/12/2023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8D299-2EAB-4B9B-BD4D-302EDB2CE5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00515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F3EF8-F1B4-4F19-87B4-AF1C7F82E3D4}" type="datetimeFigureOut">
              <a:rPr lang="it-IT" smtClean="0"/>
              <a:t>14/12/2023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8D299-2EAB-4B9B-BD4D-302EDB2CE5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3079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F3EF8-F1B4-4F19-87B4-AF1C7F82E3D4}" type="datetimeFigureOut">
              <a:rPr lang="it-IT" smtClean="0"/>
              <a:t>14/12/2023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8D299-2EAB-4B9B-BD4D-302EDB2CE5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5934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F3EF8-F1B4-4F19-87B4-AF1C7F82E3D4}" type="datetimeFigureOut">
              <a:rPr lang="it-IT" smtClean="0"/>
              <a:t>14/12/2023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8D299-2EAB-4B9B-BD4D-302EDB2CE5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6574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F3EF8-F1B4-4F19-87B4-AF1C7F82E3D4}" type="datetimeFigureOut">
              <a:rPr lang="it-IT" smtClean="0"/>
              <a:t>14/12/2023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8D299-2EAB-4B9B-BD4D-302EDB2CE5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1866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F3EF8-F1B4-4F19-87B4-AF1C7F82E3D4}" type="datetimeFigureOut">
              <a:rPr lang="it-IT" smtClean="0"/>
              <a:t>14/12/2023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8D299-2EAB-4B9B-BD4D-302EDB2CE5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6442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F3EF8-F1B4-4F19-87B4-AF1C7F82E3D4}" type="datetimeFigureOut">
              <a:rPr lang="it-IT" smtClean="0"/>
              <a:t>14/12/2023</a:t>
            </a:fld>
            <a:endParaRPr lang="it-IT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8D299-2EAB-4B9B-BD4D-302EDB2CE5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3770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F3EF8-F1B4-4F19-87B4-AF1C7F82E3D4}" type="datetimeFigureOut">
              <a:rPr lang="it-IT" smtClean="0"/>
              <a:t>14/12/2023</a:t>
            </a:fld>
            <a:endParaRPr lang="it-IT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8D299-2EAB-4B9B-BD4D-302EDB2CE5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7979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F3EF8-F1B4-4F19-87B4-AF1C7F82E3D4}" type="datetimeFigureOut">
              <a:rPr lang="it-IT" smtClean="0"/>
              <a:t>14/12/2023</a:t>
            </a:fld>
            <a:endParaRPr lang="it-IT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8D299-2EAB-4B9B-BD4D-302EDB2CE5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1365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F3EF8-F1B4-4F19-87B4-AF1C7F82E3D4}" type="datetimeFigureOut">
              <a:rPr lang="it-IT" smtClean="0"/>
              <a:t>14/12/2023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8D299-2EAB-4B9B-BD4D-302EDB2CE5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9742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00F3EF8-F1B4-4F19-87B4-AF1C7F82E3D4}" type="datetimeFigureOut">
              <a:rPr lang="it-IT" smtClean="0"/>
              <a:t>14/12/2023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8D299-2EAB-4B9B-BD4D-302EDB2CE5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53573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1" r:id="rId14"/>
    <p:sldLayoutId id="2147483752" r:id="rId15"/>
    <p:sldLayoutId id="2147483753" r:id="rId16"/>
    <p:sldLayoutId id="214748375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ilviazamboni.it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BF8ECF4-907A-498A-B95E-80FF363BDA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9724" y="1929701"/>
            <a:ext cx="8955377" cy="2438400"/>
          </a:xfrm>
        </p:spPr>
        <p:txBody>
          <a:bodyPr>
            <a:normAutofit fontScale="90000"/>
          </a:bodyPr>
          <a:lstStyle/>
          <a:p>
            <a:r>
              <a:rPr lang="it-IT" sz="3600" dirty="0">
                <a:solidFill>
                  <a:srgbClr val="FFC000"/>
                </a:solidFill>
              </a:rPr>
              <a:t>LEGGE REGIONALE</a:t>
            </a:r>
            <a:br>
              <a:rPr lang="it-IT" sz="3600" dirty="0">
                <a:solidFill>
                  <a:srgbClr val="FFC000"/>
                </a:solidFill>
              </a:rPr>
            </a:br>
            <a:r>
              <a:rPr lang="it-IT" sz="3600" dirty="0">
                <a:solidFill>
                  <a:srgbClr val="FFC000"/>
                </a:solidFill>
              </a:rPr>
              <a:t>3 ottobre 2023 n. 14</a:t>
            </a:r>
            <a:br>
              <a:rPr lang="it-IT" sz="3600" dirty="0">
                <a:solidFill>
                  <a:srgbClr val="FFC000"/>
                </a:solidFill>
              </a:rPr>
            </a:br>
            <a:br>
              <a:rPr lang="it-IT" sz="3600" dirty="0">
                <a:solidFill>
                  <a:srgbClr val="FFC000"/>
                </a:solidFill>
              </a:rPr>
            </a:br>
            <a:r>
              <a:rPr lang="it-IT" sz="3600" dirty="0">
                <a:solidFill>
                  <a:srgbClr val="FFC000"/>
                </a:solidFill>
              </a:rPr>
              <a:t>DISPOSIZIONI PER LA DISCIPLINA,</a:t>
            </a:r>
            <a:br>
              <a:rPr lang="it-IT" sz="3600" dirty="0">
                <a:solidFill>
                  <a:srgbClr val="FFC000"/>
                </a:solidFill>
              </a:rPr>
            </a:br>
            <a:r>
              <a:rPr lang="it-IT" sz="3600" dirty="0">
                <a:solidFill>
                  <a:srgbClr val="FFC000"/>
                </a:solidFill>
              </a:rPr>
              <a:t>LA PROMOZIONE E LA VALORIZZAZIONE</a:t>
            </a:r>
            <a:br>
              <a:rPr lang="it-IT" sz="3600" dirty="0">
                <a:solidFill>
                  <a:srgbClr val="FFC000"/>
                </a:solidFill>
              </a:rPr>
            </a:br>
            <a:r>
              <a:rPr lang="it-IT" sz="3600" dirty="0">
                <a:solidFill>
                  <a:srgbClr val="FFC000"/>
                </a:solidFill>
              </a:rPr>
              <a:t>DEI DISTRETTI BIOLOGICI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5ACD2682-ED94-146C-9B13-E169769142F9}"/>
              </a:ext>
            </a:extLst>
          </p:cNvPr>
          <p:cNvSpPr txBox="1"/>
          <p:nvPr/>
        </p:nvSpPr>
        <p:spPr>
          <a:xfrm>
            <a:off x="1689117" y="4405343"/>
            <a:ext cx="503553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b="0" i="0" u="none" strike="noStrike" baseline="0" dirty="0">
                <a:latin typeface="DejaVuSans"/>
              </a:rPr>
              <a:t>(Bollettino Ufficiale n. 270 del 3 ottobre 2023)</a:t>
            </a:r>
            <a:endParaRPr lang="it-IT" dirty="0"/>
          </a:p>
        </p:txBody>
      </p:sp>
      <p:sp>
        <p:nvSpPr>
          <p:cNvPr id="10" name="Sottotitolo 8">
            <a:extLst>
              <a:ext uri="{FF2B5EF4-FFF2-40B4-BE49-F238E27FC236}">
                <a16:creationId xmlns:a16="http://schemas.microsoft.com/office/drawing/2014/main" id="{3BEC69CF-EB16-5A6C-A190-A6606FB17AF8}"/>
              </a:ext>
            </a:extLst>
          </p:cNvPr>
          <p:cNvSpPr txBox="1">
            <a:spLocks/>
          </p:cNvSpPr>
          <p:nvPr/>
        </p:nvSpPr>
        <p:spPr>
          <a:xfrm>
            <a:off x="4993552" y="5838216"/>
            <a:ext cx="4882718" cy="86142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0000" lnSpcReduction="20000"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2000" b="0" i="0" kern="1200" cap="all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9pPr>
          </a:lstStyle>
          <a:p>
            <a:pPr algn="ctr"/>
            <a:r>
              <a:rPr lang="it-IT" dirty="0"/>
              <a:t>SILVIA ZAMBONI</a:t>
            </a:r>
          </a:p>
          <a:p>
            <a:pPr algn="ctr"/>
            <a:r>
              <a:rPr lang="it-IT" dirty="0" err="1"/>
              <a:t>VicePresidente</a:t>
            </a:r>
            <a:r>
              <a:rPr lang="it-IT" dirty="0"/>
              <a:t> Assemblea legislativa Regione ER</a:t>
            </a:r>
          </a:p>
          <a:p>
            <a:pPr algn="ctr"/>
            <a:r>
              <a:rPr lang="it-IT" dirty="0"/>
              <a:t>Capogruppo Europa Verde</a:t>
            </a:r>
          </a:p>
          <a:p>
            <a:pPr algn="ctr"/>
            <a:endParaRPr lang="it-IT" dirty="0"/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25ECD741-6E5F-CBF8-CCB4-A94D9F517D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682" y="6017147"/>
            <a:ext cx="3985260" cy="5035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Immagine 16" descr="Immagine che contiene testo, fiore, Elementi grafici, logo&#10;&#10;Descrizione generata automaticamente">
            <a:extLst>
              <a:ext uri="{FF2B5EF4-FFF2-40B4-BE49-F238E27FC236}">
                <a16:creationId xmlns:a16="http://schemas.microsoft.com/office/drawing/2014/main" id="{92DC4740-7301-1D58-FB21-680776DD4DA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9490" y="5779942"/>
            <a:ext cx="977967" cy="977967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333746D0-8D5B-DAA7-58C2-DE2E5DB92699}"/>
              </a:ext>
            </a:extLst>
          </p:cNvPr>
          <p:cNvSpPr txBox="1"/>
          <p:nvPr/>
        </p:nvSpPr>
        <p:spPr>
          <a:xfrm>
            <a:off x="8371256" y="4836740"/>
            <a:ext cx="172331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>
                <a:latin typeface="TimesNewRomanPS-BoldMT"/>
              </a:rPr>
              <a:t>4</a:t>
            </a:r>
            <a:r>
              <a:rPr lang="it-IT" sz="1800" i="0" u="none" strike="noStrike" baseline="0" dirty="0">
                <a:latin typeface="TimesNewRomanPS-BoldMT"/>
              </a:rPr>
              <a:t> ottobre 2023</a:t>
            </a:r>
            <a:endParaRPr lang="it-IT" dirty="0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EF0FC41C-E5D4-A03D-A90C-2903C74D253C}"/>
              </a:ext>
            </a:extLst>
          </p:cNvPr>
          <p:cNvSpPr txBox="1"/>
          <p:nvPr/>
        </p:nvSpPr>
        <p:spPr>
          <a:xfrm>
            <a:off x="8452490" y="4549160"/>
            <a:ext cx="177484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>
                <a:latin typeface="TimesNewRomanPS-BoldMT"/>
              </a:rPr>
              <a:t>In vigore dal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980244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ottotitolo 8">
            <a:extLst>
              <a:ext uri="{FF2B5EF4-FFF2-40B4-BE49-F238E27FC236}">
                <a16:creationId xmlns:a16="http://schemas.microsoft.com/office/drawing/2014/main" id="{2D6076B2-FB1E-4AE8-5BCF-EEEA4FC7D55B}"/>
              </a:ext>
            </a:extLst>
          </p:cNvPr>
          <p:cNvSpPr txBox="1">
            <a:spLocks/>
          </p:cNvSpPr>
          <p:nvPr/>
        </p:nvSpPr>
        <p:spPr>
          <a:xfrm>
            <a:off x="4993552" y="5838216"/>
            <a:ext cx="4882718" cy="86142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0000" lnSpcReduction="20000"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2000" b="0" i="0" kern="1200" cap="all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9pPr>
          </a:lstStyle>
          <a:p>
            <a:pPr algn="ctr"/>
            <a:r>
              <a:rPr lang="it-IT" dirty="0"/>
              <a:t>SILVIA ZAMBONI</a:t>
            </a:r>
          </a:p>
          <a:p>
            <a:pPr algn="ctr"/>
            <a:r>
              <a:rPr lang="it-IT" dirty="0" err="1"/>
              <a:t>VicePresidente</a:t>
            </a:r>
            <a:r>
              <a:rPr lang="it-IT" dirty="0"/>
              <a:t> Assemblea legislativa Regione ER</a:t>
            </a:r>
          </a:p>
          <a:p>
            <a:pPr algn="ctr"/>
            <a:r>
              <a:rPr lang="it-IT" dirty="0"/>
              <a:t>Capogruppo Europa Verde</a:t>
            </a:r>
          </a:p>
          <a:p>
            <a:pPr algn="ctr"/>
            <a:endParaRPr lang="it-IT" dirty="0"/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CA587DCF-52CE-6810-86D3-14D432F5C2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682" y="6017147"/>
            <a:ext cx="3985260" cy="5035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magine 9" descr="Immagine che contiene testo, fiore, Elementi grafici, logo&#10;&#10;Descrizione generata automaticamente">
            <a:extLst>
              <a:ext uri="{FF2B5EF4-FFF2-40B4-BE49-F238E27FC236}">
                <a16:creationId xmlns:a16="http://schemas.microsoft.com/office/drawing/2014/main" id="{48599062-73E5-20B9-5930-1756B53830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9490" y="5779942"/>
            <a:ext cx="977967" cy="977967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33C221A6-1A60-AF85-3641-CDA917480872}"/>
              </a:ext>
            </a:extLst>
          </p:cNvPr>
          <p:cNvSpPr txBox="1"/>
          <p:nvPr/>
        </p:nvSpPr>
        <p:spPr>
          <a:xfrm>
            <a:off x="870233" y="1563135"/>
            <a:ext cx="4463143" cy="36933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800" b="0" i="1" u="none" strike="noStrike" baseline="0" dirty="0">
                <a:latin typeface="DejaVuSans-Oblique"/>
              </a:rPr>
              <a:t>Organi e soggetti del distretto del biologico</a:t>
            </a:r>
            <a:endParaRPr lang="it-IT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ED142C5B-A03F-6EAF-13AD-6075995FEC0D}"/>
              </a:ext>
            </a:extLst>
          </p:cNvPr>
          <p:cNvSpPr txBox="1"/>
          <p:nvPr/>
        </p:nvSpPr>
        <p:spPr>
          <a:xfrm>
            <a:off x="5964272" y="877417"/>
            <a:ext cx="2758936" cy="461665"/>
          </a:xfrm>
          <a:prstGeom prst="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2400" b="0" i="0" u="none" strike="noStrike" baseline="0" dirty="0">
                <a:latin typeface="DejaVuSans"/>
              </a:rPr>
              <a:t>Consiglio direttivo</a:t>
            </a:r>
            <a:endParaRPr lang="it-IT" sz="2400" dirty="0"/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29B0B9E5-4666-8C0C-A3C7-B1473D04E757}"/>
              </a:ext>
            </a:extLst>
          </p:cNvPr>
          <p:cNvSpPr txBox="1"/>
          <p:nvPr/>
        </p:nvSpPr>
        <p:spPr>
          <a:xfrm>
            <a:off x="5964272" y="1833534"/>
            <a:ext cx="3635829" cy="667581"/>
          </a:xfrm>
          <a:prstGeom prst="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l"/>
            <a:r>
              <a:rPr lang="it-IT" sz="1800" b="0" i="0" u="none" strike="noStrike" baseline="0" dirty="0">
                <a:latin typeface="DejaVuSans"/>
              </a:rPr>
              <a:t>altri organi necessari previsti dalla</a:t>
            </a:r>
          </a:p>
          <a:p>
            <a:pPr algn="l"/>
            <a:r>
              <a:rPr lang="it-IT" sz="1800" b="0" i="0" u="none" strike="noStrike" baseline="0" dirty="0">
                <a:latin typeface="DejaVuSans"/>
              </a:rPr>
              <a:t>forma giuridica prescelta</a:t>
            </a:r>
            <a:endParaRPr lang="it-IT" dirty="0"/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71A97A9A-82C4-D64B-446A-1E5BB1A55DE0}"/>
              </a:ext>
            </a:extLst>
          </p:cNvPr>
          <p:cNvSpPr txBox="1"/>
          <p:nvPr/>
        </p:nvSpPr>
        <p:spPr>
          <a:xfrm>
            <a:off x="338251" y="3192212"/>
            <a:ext cx="207837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b="0" i="0" u="none" strike="noStrike" baseline="0" dirty="0">
                <a:latin typeface="DejaVuSans"/>
              </a:rPr>
              <a:t>Il </a:t>
            </a:r>
            <a:r>
              <a:rPr lang="it-IT" sz="1800" b="0" i="0" u="none" strike="noStrike" baseline="0" dirty="0">
                <a:solidFill>
                  <a:srgbClr val="00B0F0"/>
                </a:solidFill>
                <a:latin typeface="DejaVuSans"/>
              </a:rPr>
              <a:t>presidente</a:t>
            </a:r>
            <a:r>
              <a:rPr lang="it-IT" sz="1800" b="0" i="0" u="none" strike="noStrike" baseline="0" dirty="0">
                <a:latin typeface="DejaVuSans"/>
              </a:rPr>
              <a:t> del Consiglio direttivo</a:t>
            </a:r>
            <a:endParaRPr lang="it-IT" dirty="0"/>
          </a:p>
        </p:txBody>
      </p:sp>
      <p:sp>
        <p:nvSpPr>
          <p:cNvPr id="21" name="Freccia a destra 20">
            <a:extLst>
              <a:ext uri="{FF2B5EF4-FFF2-40B4-BE49-F238E27FC236}">
                <a16:creationId xmlns:a16="http://schemas.microsoft.com/office/drawing/2014/main" id="{3F3C6110-64ED-8986-7E72-D1368590525D}"/>
              </a:ext>
            </a:extLst>
          </p:cNvPr>
          <p:cNvSpPr/>
          <p:nvPr/>
        </p:nvSpPr>
        <p:spPr>
          <a:xfrm>
            <a:off x="2403219" y="3330711"/>
            <a:ext cx="664029" cy="36933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A594D99F-029A-7939-0DDE-BCE2FF18EEDB}"/>
              </a:ext>
            </a:extLst>
          </p:cNvPr>
          <p:cNvSpPr txBox="1"/>
          <p:nvPr/>
        </p:nvSpPr>
        <p:spPr>
          <a:xfrm>
            <a:off x="3174050" y="3189519"/>
            <a:ext cx="3635829" cy="6675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b="0" i="0" u="none" strike="noStrike" baseline="0" dirty="0">
                <a:latin typeface="DejaVuSans"/>
              </a:rPr>
              <a:t>è individuato tra gli imprenditori di cui all’articolo 2, comma 3, lettera a).</a:t>
            </a:r>
            <a:endParaRPr lang="it-IT" dirty="0"/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6048E655-D8F6-2092-DED2-335C892D7F3D}"/>
              </a:ext>
            </a:extLst>
          </p:cNvPr>
          <p:cNvSpPr txBox="1"/>
          <p:nvPr/>
        </p:nvSpPr>
        <p:spPr>
          <a:xfrm>
            <a:off x="4448168" y="4530818"/>
            <a:ext cx="3385456" cy="369332"/>
          </a:xfrm>
          <a:prstGeom prst="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l"/>
            <a:r>
              <a:rPr lang="it-IT" sz="1800" b="0" i="1" u="none" strike="noStrike" baseline="0" dirty="0">
                <a:latin typeface="DejaVuSans-Oblique"/>
              </a:rPr>
              <a:t>Art. 6 Revoca del riconoscimento</a:t>
            </a:r>
            <a:endParaRPr lang="it-IT" dirty="0"/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EFEA4F10-A07E-7E6B-6C0D-BC5BB5B83253}"/>
              </a:ext>
            </a:extLst>
          </p:cNvPr>
          <p:cNvSpPr txBox="1"/>
          <p:nvPr/>
        </p:nvSpPr>
        <p:spPr>
          <a:xfrm>
            <a:off x="751116" y="4946402"/>
            <a:ext cx="1157151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it-IT" sz="1800" b="0" i="0" u="none" strike="noStrike" baseline="0" dirty="0">
                <a:latin typeface="DejaVuSans"/>
              </a:rPr>
              <a:t>La Regione può revocare il riconoscimento del distretto del biologico nel caso vengano meno i requisiti previsti dalla presente legge e dalla disciplina nazionale di riferimento, ovvero negli altri casi previsti dalla Giunta regionale</a:t>
            </a:r>
            <a:endParaRPr lang="it-IT" dirty="0"/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AB729688-7BC5-EE31-1550-9CF1DA629199}"/>
              </a:ext>
            </a:extLst>
          </p:cNvPr>
          <p:cNvSpPr txBox="1"/>
          <p:nvPr/>
        </p:nvSpPr>
        <p:spPr>
          <a:xfrm>
            <a:off x="4066612" y="149261"/>
            <a:ext cx="5045527" cy="369332"/>
          </a:xfrm>
          <a:prstGeom prst="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l"/>
            <a:r>
              <a:rPr lang="it-IT" sz="1800" b="0" i="1" u="none" strike="noStrike" baseline="0" dirty="0">
                <a:latin typeface="DejaVuSans-Oblique"/>
              </a:rPr>
              <a:t>Art. 5 Organi e soggetti del distretto del biologico</a:t>
            </a:r>
            <a:endParaRPr lang="it-IT" dirty="0"/>
          </a:p>
        </p:txBody>
      </p:sp>
      <p:sp>
        <p:nvSpPr>
          <p:cNvPr id="32" name="Parentesi graffa aperta 31">
            <a:extLst>
              <a:ext uri="{FF2B5EF4-FFF2-40B4-BE49-F238E27FC236}">
                <a16:creationId xmlns:a16="http://schemas.microsoft.com/office/drawing/2014/main" id="{48548958-91A2-1BDE-C5DE-7599B74346B1}"/>
              </a:ext>
            </a:extLst>
          </p:cNvPr>
          <p:cNvSpPr/>
          <p:nvPr/>
        </p:nvSpPr>
        <p:spPr>
          <a:xfrm>
            <a:off x="5464595" y="877417"/>
            <a:ext cx="260075" cy="1576458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1EBDE95E-C00B-16F8-E68E-B7EBE284489A}"/>
              </a:ext>
            </a:extLst>
          </p:cNvPr>
          <p:cNvSpPr txBox="1"/>
          <p:nvPr/>
        </p:nvSpPr>
        <p:spPr>
          <a:xfrm>
            <a:off x="7434911" y="2784645"/>
            <a:ext cx="4451463" cy="147732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l"/>
            <a:r>
              <a:rPr lang="it-IT" sz="1800" b="0" i="0" u="none" strike="noStrike" baseline="0" dirty="0">
                <a:latin typeface="DejaVuSans"/>
              </a:rPr>
              <a:t>a) imprenditori agricoli biologici, singoli o associati, anche in regime di conversione ovvero a regime misto biologico e convenzionale che operano sul territorio del distretto, anche organizzati in reti di imprese</a:t>
            </a:r>
            <a:endParaRPr lang="it-IT" dirty="0"/>
          </a:p>
        </p:txBody>
      </p:sp>
      <p:sp>
        <p:nvSpPr>
          <p:cNvPr id="36" name="Freccia a destra 35">
            <a:extLst>
              <a:ext uri="{FF2B5EF4-FFF2-40B4-BE49-F238E27FC236}">
                <a16:creationId xmlns:a16="http://schemas.microsoft.com/office/drawing/2014/main" id="{1EB1E45C-2E6C-71CB-E321-7C12A499974E}"/>
              </a:ext>
            </a:extLst>
          </p:cNvPr>
          <p:cNvSpPr/>
          <p:nvPr/>
        </p:nvSpPr>
        <p:spPr>
          <a:xfrm>
            <a:off x="6809879" y="3330711"/>
            <a:ext cx="537978" cy="42745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98067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ottotitolo 8">
            <a:extLst>
              <a:ext uri="{FF2B5EF4-FFF2-40B4-BE49-F238E27FC236}">
                <a16:creationId xmlns:a16="http://schemas.microsoft.com/office/drawing/2014/main" id="{2D6076B2-FB1E-4AE8-5BCF-EEEA4FC7D55B}"/>
              </a:ext>
            </a:extLst>
          </p:cNvPr>
          <p:cNvSpPr txBox="1">
            <a:spLocks/>
          </p:cNvSpPr>
          <p:nvPr/>
        </p:nvSpPr>
        <p:spPr>
          <a:xfrm>
            <a:off x="4993552" y="5838216"/>
            <a:ext cx="4882718" cy="86142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0000" lnSpcReduction="20000"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2000" b="0" i="0" kern="1200" cap="all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9pPr>
          </a:lstStyle>
          <a:p>
            <a:pPr algn="ctr"/>
            <a:r>
              <a:rPr lang="it-IT" dirty="0"/>
              <a:t>SILVIA ZAMBONI</a:t>
            </a:r>
          </a:p>
          <a:p>
            <a:pPr algn="ctr"/>
            <a:r>
              <a:rPr lang="it-IT" dirty="0" err="1"/>
              <a:t>VicePresidente</a:t>
            </a:r>
            <a:r>
              <a:rPr lang="it-IT" dirty="0"/>
              <a:t> Assemblea legislativa Regione ER</a:t>
            </a:r>
          </a:p>
          <a:p>
            <a:pPr algn="ctr"/>
            <a:r>
              <a:rPr lang="it-IT" dirty="0"/>
              <a:t>Capogruppo Europa Verde</a:t>
            </a:r>
          </a:p>
          <a:p>
            <a:pPr algn="ctr"/>
            <a:endParaRPr lang="it-IT" dirty="0"/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CA587DCF-52CE-6810-86D3-14D432F5C2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682" y="6017147"/>
            <a:ext cx="3985260" cy="5035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magine 9" descr="Immagine che contiene testo, fiore, Elementi grafici, logo&#10;&#10;Descrizione generata automaticamente">
            <a:extLst>
              <a:ext uri="{FF2B5EF4-FFF2-40B4-BE49-F238E27FC236}">
                <a16:creationId xmlns:a16="http://schemas.microsoft.com/office/drawing/2014/main" id="{48599062-73E5-20B9-5930-1756B53830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9490" y="5779942"/>
            <a:ext cx="977967" cy="977967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ED142C5B-A03F-6EAF-13AD-6075995FEC0D}"/>
              </a:ext>
            </a:extLst>
          </p:cNvPr>
          <p:cNvSpPr txBox="1"/>
          <p:nvPr/>
        </p:nvSpPr>
        <p:spPr>
          <a:xfrm>
            <a:off x="3672522" y="2133906"/>
            <a:ext cx="416655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400" dirty="0">
                <a:latin typeface="DejaVuSans"/>
              </a:rPr>
              <a:t>f</a:t>
            </a:r>
            <a:r>
              <a:rPr lang="it-IT" sz="2400" b="0" i="0" u="none" strike="noStrike" baseline="0" dirty="0">
                <a:latin typeface="DejaVuSans"/>
              </a:rPr>
              <a:t>inanzia le seguenti attività</a:t>
            </a:r>
            <a:endParaRPr lang="it-IT" sz="2400" dirty="0"/>
          </a:p>
        </p:txBody>
      </p:sp>
      <p:sp>
        <p:nvSpPr>
          <p:cNvPr id="19" name="Freccia in giù 18">
            <a:extLst>
              <a:ext uri="{FF2B5EF4-FFF2-40B4-BE49-F238E27FC236}">
                <a16:creationId xmlns:a16="http://schemas.microsoft.com/office/drawing/2014/main" id="{CE70FFD5-F955-7B0D-BA9C-366305DF6A23}"/>
              </a:ext>
            </a:extLst>
          </p:cNvPr>
          <p:cNvSpPr/>
          <p:nvPr/>
        </p:nvSpPr>
        <p:spPr>
          <a:xfrm>
            <a:off x="5353234" y="1635228"/>
            <a:ext cx="260075" cy="408126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Freccia a destra 20">
            <a:extLst>
              <a:ext uri="{FF2B5EF4-FFF2-40B4-BE49-F238E27FC236}">
                <a16:creationId xmlns:a16="http://schemas.microsoft.com/office/drawing/2014/main" id="{3F3C6110-64ED-8986-7E72-D1368590525D}"/>
              </a:ext>
            </a:extLst>
          </p:cNvPr>
          <p:cNvSpPr/>
          <p:nvPr/>
        </p:nvSpPr>
        <p:spPr>
          <a:xfrm>
            <a:off x="3965486" y="1076714"/>
            <a:ext cx="664029" cy="36933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68A37678-373B-173D-CD33-E9DE858D792E}"/>
              </a:ext>
            </a:extLst>
          </p:cNvPr>
          <p:cNvSpPr txBox="1"/>
          <p:nvPr/>
        </p:nvSpPr>
        <p:spPr>
          <a:xfrm>
            <a:off x="3069771" y="158364"/>
            <a:ext cx="6806499" cy="369332"/>
          </a:xfrm>
          <a:prstGeom prst="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l"/>
            <a:r>
              <a:rPr lang="it-IT" sz="1800" b="0" i="1" u="none" strike="noStrike" baseline="0" dirty="0">
                <a:latin typeface="DejaVuSans-Oblique"/>
              </a:rPr>
              <a:t>Art. 7 Ulteriori misure regionali di promozione dei distretti del biologico</a:t>
            </a:r>
            <a:endParaRPr lang="it-IT" dirty="0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C155C709-7CF0-44FB-5C74-C4135E344D0F}"/>
              </a:ext>
            </a:extLst>
          </p:cNvPr>
          <p:cNvSpPr txBox="1"/>
          <p:nvPr/>
        </p:nvSpPr>
        <p:spPr>
          <a:xfrm>
            <a:off x="1707677" y="1050916"/>
            <a:ext cx="234832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b="0" i="0" u="none" strike="noStrike" baseline="0" dirty="0">
                <a:latin typeface="DejaVuSans"/>
              </a:rPr>
              <a:t>La Regione istituisce</a:t>
            </a:r>
            <a:endParaRPr lang="it-IT" dirty="0"/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18A1F0D2-4E89-8390-4895-4EB0E3DDE838}"/>
              </a:ext>
            </a:extLst>
          </p:cNvPr>
          <p:cNvSpPr txBox="1"/>
          <p:nvPr/>
        </p:nvSpPr>
        <p:spPr>
          <a:xfrm>
            <a:off x="4753926" y="973972"/>
            <a:ext cx="1342074" cy="52322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2800" b="1" i="0" u="none" strike="noStrike" baseline="0" dirty="0">
                <a:latin typeface="DejaVuSans"/>
              </a:rPr>
              <a:t>FONDO</a:t>
            </a:r>
            <a:endParaRPr lang="it-IT" sz="2800" dirty="0"/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480FDE2D-FC0F-F633-677E-4BFF3DE7BECB}"/>
              </a:ext>
            </a:extLst>
          </p:cNvPr>
          <p:cNvSpPr txBox="1"/>
          <p:nvPr/>
        </p:nvSpPr>
        <p:spPr>
          <a:xfrm>
            <a:off x="734785" y="3409685"/>
            <a:ext cx="10722430" cy="203132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/>
            <a:r>
              <a:rPr lang="it-IT" sz="1800" b="0" i="0" u="none" strike="noStrike" baseline="0" dirty="0">
                <a:latin typeface="DejaVuSans"/>
              </a:rPr>
              <a:t>a) </a:t>
            </a:r>
            <a:r>
              <a:rPr lang="it-IT" sz="1800" b="0" i="0" u="sng" strike="noStrike" baseline="0" dirty="0">
                <a:latin typeface="DejaVuSans"/>
              </a:rPr>
              <a:t>analisi, studi e ricerche di mercato e di settore</a:t>
            </a:r>
            <a:r>
              <a:rPr lang="it-IT" sz="1800" b="0" i="0" u="none" strike="noStrike" baseline="0" dirty="0">
                <a:latin typeface="DejaVuSans"/>
              </a:rPr>
              <a:t>;</a:t>
            </a:r>
          </a:p>
          <a:p>
            <a:pPr algn="l"/>
            <a:r>
              <a:rPr lang="it-IT" sz="1800" b="0" i="0" u="none" strike="noStrike" baseline="0" dirty="0">
                <a:latin typeface="DejaVuSans"/>
              </a:rPr>
              <a:t>b) </a:t>
            </a:r>
            <a:r>
              <a:rPr lang="it-IT" sz="1800" b="0" i="0" u="sng" strike="noStrike" baseline="0" dirty="0">
                <a:latin typeface="DejaVuSans"/>
              </a:rPr>
              <a:t>azioni divulgative, informative e di educazione alimentare</a:t>
            </a:r>
            <a:r>
              <a:rPr lang="it-IT" sz="1800" b="0" i="0" u="none" strike="noStrike" baseline="0" dirty="0">
                <a:latin typeface="DejaVuSans"/>
              </a:rPr>
              <a:t>;</a:t>
            </a:r>
          </a:p>
          <a:p>
            <a:pPr algn="l"/>
            <a:r>
              <a:rPr lang="it-IT" sz="1800" b="0" i="0" u="none" strike="noStrike" baseline="0" dirty="0">
                <a:latin typeface="DejaVuSans"/>
              </a:rPr>
              <a:t>c) organizzazione o partecipazione a </a:t>
            </a:r>
            <a:r>
              <a:rPr lang="it-IT" sz="1800" b="0" i="0" u="sng" strike="noStrike" baseline="0" dirty="0">
                <a:latin typeface="DejaVuSans"/>
              </a:rPr>
              <a:t>corsi, mostre e fiere</a:t>
            </a:r>
            <a:r>
              <a:rPr lang="it-IT" sz="1800" b="0" i="0" u="none" strike="noStrike" baseline="0" dirty="0">
                <a:latin typeface="DejaVuSans"/>
              </a:rPr>
              <a:t>;</a:t>
            </a:r>
          </a:p>
          <a:p>
            <a:pPr algn="l"/>
            <a:r>
              <a:rPr lang="it-IT" sz="1800" b="0" i="0" u="none" strike="noStrike" baseline="0" dirty="0">
                <a:latin typeface="DejaVuSans"/>
              </a:rPr>
              <a:t>d) diffusione di </a:t>
            </a:r>
            <a:r>
              <a:rPr lang="it-IT" sz="1800" b="0" i="0" u="sng" strike="noStrike" baseline="0" dirty="0">
                <a:latin typeface="DejaVuSans"/>
              </a:rPr>
              <a:t>linee guida </a:t>
            </a:r>
            <a:r>
              <a:rPr lang="it-IT" sz="1800" b="0" i="0" u="none" strike="noStrike" baseline="0" dirty="0">
                <a:latin typeface="DejaVuSans"/>
              </a:rPr>
              <a:t>e conoscenze scientifiche;</a:t>
            </a:r>
          </a:p>
          <a:p>
            <a:pPr algn="l"/>
            <a:r>
              <a:rPr lang="it-IT" sz="1800" b="0" i="0" u="none" strike="noStrike" baseline="0" dirty="0">
                <a:latin typeface="DejaVuSans"/>
              </a:rPr>
              <a:t>e) pubblicazione di </a:t>
            </a:r>
            <a:r>
              <a:rPr lang="it-IT" sz="1800" b="0" i="0" u="sng" strike="noStrike" baseline="0" dirty="0">
                <a:latin typeface="DejaVuSans"/>
              </a:rPr>
              <a:t>cataloghi e realizzazione di prodotti multimediali</a:t>
            </a:r>
            <a:r>
              <a:rPr lang="it-IT" sz="1800" b="0" i="0" u="none" strike="noStrike" baseline="0" dirty="0">
                <a:latin typeface="DejaVuSans"/>
              </a:rPr>
              <a:t>;</a:t>
            </a:r>
          </a:p>
          <a:p>
            <a:pPr algn="l"/>
            <a:r>
              <a:rPr lang="it-IT" sz="1800" b="0" i="0" u="none" strike="noStrike" baseline="0" dirty="0">
                <a:latin typeface="DejaVuSans"/>
              </a:rPr>
              <a:t>f) </a:t>
            </a:r>
            <a:r>
              <a:rPr lang="it-IT" sz="1800" b="0" i="0" u="sng" strike="noStrike" baseline="0" dirty="0">
                <a:latin typeface="DejaVuSans"/>
              </a:rPr>
              <a:t>contributi ad aziende di piccole dimensioni </a:t>
            </a:r>
            <a:r>
              <a:rPr lang="it-IT" sz="1800" b="0" i="0" u="none" strike="noStrike" baseline="0" dirty="0">
                <a:latin typeface="DejaVuSans"/>
              </a:rPr>
              <a:t>per la copertura dei </a:t>
            </a:r>
            <a:r>
              <a:rPr lang="it-IT" sz="1800" b="0" i="0" u="sng" strike="noStrike" baseline="0" dirty="0">
                <a:latin typeface="DejaVuSans"/>
              </a:rPr>
              <a:t>costi di certificazione biologica</a:t>
            </a:r>
            <a:r>
              <a:rPr lang="it-IT" sz="1800" b="0" i="0" u="none" strike="noStrike" baseline="0" dirty="0">
                <a:latin typeface="DejaVuSans"/>
              </a:rPr>
              <a:t>, con priorità</a:t>
            </a:r>
          </a:p>
          <a:p>
            <a:pPr algn="l"/>
            <a:r>
              <a:rPr lang="it-IT" sz="1800" b="0" i="0" u="none" strike="noStrike" baseline="0" dirty="0">
                <a:latin typeface="DejaVuSans"/>
              </a:rPr>
              <a:t>per quelle che operano in zone montane e Aree interne svantaggiate.</a:t>
            </a:r>
            <a:endParaRPr lang="it-IT" dirty="0"/>
          </a:p>
        </p:txBody>
      </p:sp>
      <p:sp>
        <p:nvSpPr>
          <p:cNvPr id="20" name="Freccia in giù 19">
            <a:extLst>
              <a:ext uri="{FF2B5EF4-FFF2-40B4-BE49-F238E27FC236}">
                <a16:creationId xmlns:a16="http://schemas.microsoft.com/office/drawing/2014/main" id="{9C521D17-E167-666B-2CA5-4777A1BEE6B2}"/>
              </a:ext>
            </a:extLst>
          </p:cNvPr>
          <p:cNvSpPr/>
          <p:nvPr/>
        </p:nvSpPr>
        <p:spPr>
          <a:xfrm>
            <a:off x="5362260" y="2731214"/>
            <a:ext cx="260075" cy="408126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8AAB98B7-05D8-4332-EA0B-454CC92C8D20}"/>
              </a:ext>
            </a:extLst>
          </p:cNvPr>
          <p:cNvSpPr txBox="1"/>
          <p:nvPr/>
        </p:nvSpPr>
        <p:spPr>
          <a:xfrm>
            <a:off x="6096000" y="1064857"/>
            <a:ext cx="464520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b="0" i="0" u="none" strike="noStrike" baseline="0" dirty="0">
                <a:latin typeface="DejaVuSans"/>
              </a:rPr>
              <a:t>per la promozione dei distretti del biologico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910990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ottotitolo 8">
            <a:extLst>
              <a:ext uri="{FF2B5EF4-FFF2-40B4-BE49-F238E27FC236}">
                <a16:creationId xmlns:a16="http://schemas.microsoft.com/office/drawing/2014/main" id="{2D6076B2-FB1E-4AE8-5BCF-EEEA4FC7D55B}"/>
              </a:ext>
            </a:extLst>
          </p:cNvPr>
          <p:cNvSpPr txBox="1">
            <a:spLocks/>
          </p:cNvSpPr>
          <p:nvPr/>
        </p:nvSpPr>
        <p:spPr>
          <a:xfrm>
            <a:off x="4993552" y="5838216"/>
            <a:ext cx="4882718" cy="86142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0000" lnSpcReduction="20000"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2000" b="0" i="0" kern="1200" cap="all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9pPr>
          </a:lstStyle>
          <a:p>
            <a:pPr algn="ctr"/>
            <a:r>
              <a:rPr lang="it-IT" dirty="0"/>
              <a:t>SILVIA ZAMBONI</a:t>
            </a:r>
          </a:p>
          <a:p>
            <a:pPr algn="ctr"/>
            <a:r>
              <a:rPr lang="it-IT" dirty="0" err="1"/>
              <a:t>VicePresidente</a:t>
            </a:r>
            <a:r>
              <a:rPr lang="it-IT" dirty="0"/>
              <a:t> Assemblea legislativa Regione ER</a:t>
            </a:r>
          </a:p>
          <a:p>
            <a:pPr algn="ctr"/>
            <a:r>
              <a:rPr lang="it-IT" dirty="0"/>
              <a:t>Capogruppo Europa Verde</a:t>
            </a:r>
          </a:p>
          <a:p>
            <a:pPr algn="ctr"/>
            <a:endParaRPr lang="it-IT" dirty="0"/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CA587DCF-52CE-6810-86D3-14D432F5C2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682" y="6017147"/>
            <a:ext cx="3985260" cy="5035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magine 9" descr="Immagine che contiene testo, fiore, Elementi grafici, logo&#10;&#10;Descrizione generata automaticamente">
            <a:extLst>
              <a:ext uri="{FF2B5EF4-FFF2-40B4-BE49-F238E27FC236}">
                <a16:creationId xmlns:a16="http://schemas.microsoft.com/office/drawing/2014/main" id="{48599062-73E5-20B9-5930-1756B53830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9490" y="5779942"/>
            <a:ext cx="977967" cy="977967"/>
          </a:xfrm>
          <a:prstGeom prst="rect">
            <a:avLst/>
          </a:prstGeom>
        </p:spPr>
      </p:pic>
      <p:sp>
        <p:nvSpPr>
          <p:cNvPr id="20" name="Freccia in giù 19">
            <a:extLst>
              <a:ext uri="{FF2B5EF4-FFF2-40B4-BE49-F238E27FC236}">
                <a16:creationId xmlns:a16="http://schemas.microsoft.com/office/drawing/2014/main" id="{9C521D17-E167-666B-2CA5-4777A1BEE6B2}"/>
              </a:ext>
            </a:extLst>
          </p:cNvPr>
          <p:cNvSpPr/>
          <p:nvPr/>
        </p:nvSpPr>
        <p:spPr>
          <a:xfrm>
            <a:off x="3240274" y="1905000"/>
            <a:ext cx="426851" cy="870010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4B7539A2-FA31-56A9-26C4-F3ED22BB9781}"/>
              </a:ext>
            </a:extLst>
          </p:cNvPr>
          <p:cNvSpPr txBox="1"/>
          <p:nvPr/>
        </p:nvSpPr>
        <p:spPr>
          <a:xfrm>
            <a:off x="4414750" y="214982"/>
            <a:ext cx="2769821" cy="369332"/>
          </a:xfrm>
          <a:prstGeom prst="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l"/>
            <a:r>
              <a:rPr lang="it-IT" sz="1800" b="0" i="1" u="none" strike="noStrike" baseline="0" dirty="0">
                <a:latin typeface="DejaVuSans-Oblique"/>
              </a:rPr>
              <a:t>Art. 8 Clausola valutativa</a:t>
            </a:r>
            <a:endParaRPr lang="it-IT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7F40BB7F-5CEF-2CE4-E769-AFF6565B6E81}"/>
              </a:ext>
            </a:extLst>
          </p:cNvPr>
          <p:cNvSpPr txBox="1"/>
          <p:nvPr/>
        </p:nvSpPr>
        <p:spPr>
          <a:xfrm>
            <a:off x="1031151" y="962342"/>
            <a:ext cx="920822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it-IT" sz="2000" b="0" i="0" u="none" strike="noStrike" baseline="0" dirty="0">
                <a:latin typeface="DejaVuSans"/>
              </a:rPr>
              <a:t>con cadenza </a:t>
            </a:r>
            <a:r>
              <a:rPr lang="it-IT" sz="2000" b="1" i="0" u="none" strike="noStrike" baseline="0" dirty="0">
                <a:solidFill>
                  <a:srgbClr val="FFFF00"/>
                </a:solidFill>
                <a:latin typeface="DejaVuSans"/>
              </a:rPr>
              <a:t>triennale</a:t>
            </a:r>
            <a:r>
              <a:rPr lang="it-IT" sz="2000" b="1" i="0" u="none" strike="noStrike" baseline="0" dirty="0">
                <a:latin typeface="DejaVuSans"/>
              </a:rPr>
              <a:t>,</a:t>
            </a:r>
            <a:r>
              <a:rPr lang="it-IT" sz="2000" b="0" i="0" u="none" strike="noStrike" baseline="0" dirty="0">
                <a:latin typeface="DejaVuSans"/>
              </a:rPr>
              <a:t> la Giunta regionale presenta alla competente commissione</a:t>
            </a:r>
          </a:p>
          <a:p>
            <a:pPr algn="l"/>
            <a:r>
              <a:rPr lang="it-IT" sz="2000" b="0" i="0" u="none" strike="noStrike" baseline="0" dirty="0">
                <a:latin typeface="DejaVuSans"/>
              </a:rPr>
              <a:t>assembleare una </a:t>
            </a:r>
            <a:r>
              <a:rPr lang="it-IT" sz="2000" b="1" i="0" u="none" strike="noStrike" baseline="0" dirty="0">
                <a:solidFill>
                  <a:srgbClr val="00B0F0"/>
                </a:solidFill>
                <a:latin typeface="DejaVuSans"/>
              </a:rPr>
              <a:t>relazione</a:t>
            </a:r>
            <a:r>
              <a:rPr lang="it-IT" sz="2000" b="0" i="0" u="none" strike="noStrike" baseline="0" dirty="0">
                <a:latin typeface="DejaVuSans"/>
              </a:rPr>
              <a:t> che fornisce informazioni sui seguenti aspetti:</a:t>
            </a:r>
            <a:endParaRPr lang="it-IT" sz="2000" dirty="0"/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9A596943-29E2-8F44-F10E-65D11189E227}"/>
              </a:ext>
            </a:extLst>
          </p:cNvPr>
          <p:cNvSpPr txBox="1"/>
          <p:nvPr/>
        </p:nvSpPr>
        <p:spPr>
          <a:xfrm>
            <a:off x="772885" y="3082313"/>
            <a:ext cx="10646229" cy="230832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/>
            <a:r>
              <a:rPr lang="it-IT" sz="1800" b="0" i="0" u="none" strike="noStrike" baseline="0" dirty="0">
                <a:latin typeface="DejaVuSans"/>
              </a:rPr>
              <a:t>a) quadro della diffusione dell’agricoltura biologica unitamente a distribuzione e caratteristiche delle imprese</a:t>
            </a:r>
          </a:p>
          <a:p>
            <a:pPr algn="l"/>
            <a:r>
              <a:rPr lang="it-IT" sz="1800" b="0" i="0" u="none" strike="noStrike" baseline="0" dirty="0">
                <a:latin typeface="DejaVuSans"/>
              </a:rPr>
              <a:t>biologiche attive nel territorio regionale, anche rispetto alla situazione nazionale;</a:t>
            </a:r>
          </a:p>
          <a:p>
            <a:pPr algn="l"/>
            <a:r>
              <a:rPr lang="it-IT" sz="1800" b="0" i="0" u="none" strike="noStrike" baseline="0" dirty="0">
                <a:latin typeface="DejaVuSans"/>
              </a:rPr>
              <a:t>b) mappatura e caratteristiche dei distretti del biologico e loro processo di individuazione e costituzione nelle</a:t>
            </a:r>
          </a:p>
          <a:p>
            <a:pPr algn="l"/>
            <a:r>
              <a:rPr lang="it-IT" sz="1800" b="0" i="0" u="none" strike="noStrike" baseline="0" dirty="0">
                <a:latin typeface="DejaVuSans"/>
              </a:rPr>
              <a:t>diverse realtà territoriali;</a:t>
            </a:r>
          </a:p>
          <a:p>
            <a:pPr algn="l"/>
            <a:r>
              <a:rPr lang="it-IT" sz="1800" b="0" i="0" u="none" strike="noStrike" baseline="0" dirty="0">
                <a:latin typeface="DejaVuSans"/>
              </a:rPr>
              <a:t>c) attuazione degli interventi previsti dal Piano del distretto del biologico e risultati conseguiti;</a:t>
            </a:r>
          </a:p>
          <a:p>
            <a:pPr algn="l"/>
            <a:r>
              <a:rPr lang="it-IT" sz="1800" b="0" i="0" u="none" strike="noStrike" baseline="0" dirty="0">
                <a:latin typeface="DejaVuSans"/>
              </a:rPr>
              <a:t>d) individuazione delle misure di promozione previste dall’articolo 7 che sono state realizzate e come hanno</a:t>
            </a:r>
          </a:p>
          <a:p>
            <a:pPr algn="l"/>
            <a:r>
              <a:rPr lang="it-IT" sz="1800" b="0" i="0" u="none" strike="noStrike" baseline="0" dirty="0">
                <a:latin typeface="DejaVuSans"/>
              </a:rPr>
              <a:t>contribuito a valorizzare e sostenere le attività dei distretti del biologico;</a:t>
            </a:r>
          </a:p>
          <a:p>
            <a:pPr algn="l"/>
            <a:r>
              <a:rPr lang="it-IT" sz="1800" b="0" i="0" u="none" strike="noStrike" baseline="0" dirty="0">
                <a:latin typeface="DejaVuSans"/>
              </a:rPr>
              <a:t>e) eventuali criticità riscontrate nel corso dell’attuazione della legge.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724350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ottotitolo 8">
            <a:extLst>
              <a:ext uri="{FF2B5EF4-FFF2-40B4-BE49-F238E27FC236}">
                <a16:creationId xmlns:a16="http://schemas.microsoft.com/office/drawing/2014/main" id="{2D6076B2-FB1E-4AE8-5BCF-EEEA4FC7D55B}"/>
              </a:ext>
            </a:extLst>
          </p:cNvPr>
          <p:cNvSpPr txBox="1">
            <a:spLocks/>
          </p:cNvSpPr>
          <p:nvPr/>
        </p:nvSpPr>
        <p:spPr>
          <a:xfrm>
            <a:off x="4993552" y="5838216"/>
            <a:ext cx="4882718" cy="86142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0000" lnSpcReduction="20000"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2000" b="0" i="0" kern="1200" cap="all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9pPr>
          </a:lstStyle>
          <a:p>
            <a:pPr algn="ctr"/>
            <a:r>
              <a:rPr lang="it-IT" dirty="0"/>
              <a:t>SILVIA ZAMBONI</a:t>
            </a:r>
          </a:p>
          <a:p>
            <a:pPr algn="ctr"/>
            <a:r>
              <a:rPr lang="it-IT" dirty="0" err="1"/>
              <a:t>VicePresidente</a:t>
            </a:r>
            <a:r>
              <a:rPr lang="it-IT" dirty="0"/>
              <a:t> Assemblea legislativa Regione ER</a:t>
            </a:r>
          </a:p>
          <a:p>
            <a:pPr algn="ctr"/>
            <a:r>
              <a:rPr lang="it-IT" dirty="0"/>
              <a:t>Capogruppo Europa Verde</a:t>
            </a:r>
          </a:p>
          <a:p>
            <a:pPr algn="ctr"/>
            <a:endParaRPr lang="it-IT" dirty="0"/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CA587DCF-52CE-6810-86D3-14D432F5C2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682" y="6017147"/>
            <a:ext cx="3985260" cy="5035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magine 9" descr="Immagine che contiene testo, fiore, Elementi grafici, logo&#10;&#10;Descrizione generata automaticamente">
            <a:extLst>
              <a:ext uri="{FF2B5EF4-FFF2-40B4-BE49-F238E27FC236}">
                <a16:creationId xmlns:a16="http://schemas.microsoft.com/office/drawing/2014/main" id="{48599062-73E5-20B9-5930-1756B53830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9490" y="5779942"/>
            <a:ext cx="977967" cy="977967"/>
          </a:xfrm>
          <a:prstGeom prst="rect">
            <a:avLst/>
          </a:prstGeom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6FDEF0F7-00FA-D66D-2B18-A9837CD04ED0}"/>
              </a:ext>
            </a:extLst>
          </p:cNvPr>
          <p:cNvSpPr txBox="1"/>
          <p:nvPr/>
        </p:nvSpPr>
        <p:spPr>
          <a:xfrm>
            <a:off x="3780270" y="171172"/>
            <a:ext cx="5472587" cy="369332"/>
          </a:xfrm>
          <a:prstGeom prst="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l"/>
            <a:r>
              <a:rPr lang="it-IT" sz="1800" b="0" i="1" u="none" strike="noStrike" baseline="0" dirty="0">
                <a:latin typeface="DejaVuSans-Oblique"/>
              </a:rPr>
              <a:t>Art. 9 Osservatorio regionale dei distretti del biologico</a:t>
            </a:r>
            <a:endParaRPr lang="it-IT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66CBD04E-8E65-1A67-FB96-3B030DAE5400}"/>
              </a:ext>
            </a:extLst>
          </p:cNvPr>
          <p:cNvSpPr txBox="1"/>
          <p:nvPr/>
        </p:nvSpPr>
        <p:spPr>
          <a:xfrm>
            <a:off x="239485" y="1122484"/>
            <a:ext cx="532311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it-IT" sz="1800" b="0" i="0" u="none" strike="noStrike" baseline="0" dirty="0">
                <a:latin typeface="DejaVuSans"/>
              </a:rPr>
              <a:t>la Giunta regionale istituisce con propria deliberazione</a:t>
            </a:r>
            <a:endParaRPr lang="it-IT" dirty="0"/>
          </a:p>
        </p:txBody>
      </p:sp>
      <p:sp>
        <p:nvSpPr>
          <p:cNvPr id="11" name="Freccia a destra 10">
            <a:extLst>
              <a:ext uri="{FF2B5EF4-FFF2-40B4-BE49-F238E27FC236}">
                <a16:creationId xmlns:a16="http://schemas.microsoft.com/office/drawing/2014/main" id="{3AEFCDBA-891B-B6A9-EE65-EBBE50F51B81}"/>
              </a:ext>
            </a:extLst>
          </p:cNvPr>
          <p:cNvSpPr/>
          <p:nvPr/>
        </p:nvSpPr>
        <p:spPr>
          <a:xfrm>
            <a:off x="5645708" y="1151667"/>
            <a:ext cx="794657" cy="36933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5B6E3FE7-A98C-C852-0FA5-3EDD6E7605BF}"/>
              </a:ext>
            </a:extLst>
          </p:cNvPr>
          <p:cNvSpPr txBox="1"/>
          <p:nvPr/>
        </p:nvSpPr>
        <p:spPr>
          <a:xfrm>
            <a:off x="6624222" y="1012720"/>
            <a:ext cx="2865870" cy="64633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800" b="0" i="0" u="none" strike="noStrike" baseline="0" dirty="0">
                <a:latin typeface="DejaVuSans"/>
              </a:rPr>
              <a:t>Osservatorio regionale</a:t>
            </a:r>
          </a:p>
          <a:p>
            <a:r>
              <a:rPr lang="it-IT" sz="1800" b="0" i="0" u="none" strike="noStrike" baseline="0" dirty="0">
                <a:latin typeface="DejaVuSans"/>
              </a:rPr>
              <a:t>dei distretti del biologico</a:t>
            </a:r>
            <a:endParaRPr lang="it-IT" dirty="0"/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5154B60D-00D9-D06B-0DB2-4ACAEABC7DFD}"/>
              </a:ext>
            </a:extLst>
          </p:cNvPr>
          <p:cNvSpPr txBox="1"/>
          <p:nvPr/>
        </p:nvSpPr>
        <p:spPr>
          <a:xfrm>
            <a:off x="7302517" y="1768358"/>
            <a:ext cx="165781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b="0" i="0" u="none" strike="noStrike" baseline="0" dirty="0">
                <a:latin typeface="DejaVuSans"/>
              </a:rPr>
              <a:t>è presieduto</a:t>
            </a:r>
            <a:endParaRPr lang="it-IT" dirty="0"/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6C206018-1876-AABD-6D75-F5336B6A7223}"/>
              </a:ext>
            </a:extLst>
          </p:cNvPr>
          <p:cNvSpPr txBox="1"/>
          <p:nvPr/>
        </p:nvSpPr>
        <p:spPr>
          <a:xfrm>
            <a:off x="9252857" y="1690142"/>
            <a:ext cx="266940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b="0" i="0" u="none" strike="noStrike" baseline="0" dirty="0">
                <a:latin typeface="DejaVuSans"/>
              </a:rPr>
              <a:t>dall’</a:t>
            </a:r>
            <a:r>
              <a:rPr lang="it-IT" sz="1800" b="0" i="0" u="none" strike="noStrike" baseline="0" dirty="0">
                <a:solidFill>
                  <a:srgbClr val="00B0F0"/>
                </a:solidFill>
                <a:latin typeface="DejaVuSans"/>
              </a:rPr>
              <a:t>assessore regionale </a:t>
            </a:r>
            <a:r>
              <a:rPr lang="it-IT" sz="1800" b="0" i="0" u="none" strike="noStrike" baseline="0" dirty="0">
                <a:latin typeface="DejaVuSans"/>
              </a:rPr>
              <a:t>competente in materia di agricoltura</a:t>
            </a:r>
            <a:endParaRPr lang="it-IT" dirty="0"/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7E30ECF4-A63C-F211-9F34-08717DEDB0DC}"/>
              </a:ext>
            </a:extLst>
          </p:cNvPr>
          <p:cNvSpPr txBox="1"/>
          <p:nvPr/>
        </p:nvSpPr>
        <p:spPr>
          <a:xfrm>
            <a:off x="4719239" y="2791726"/>
            <a:ext cx="607025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it-IT" sz="1800" b="0" i="0" u="none" strike="noStrike" baseline="0" dirty="0">
                <a:latin typeface="DejaVuSans"/>
              </a:rPr>
              <a:t>Nell’Osservatorio </a:t>
            </a:r>
            <a:r>
              <a:rPr lang="it-IT" sz="1800" b="0" i="0" u="sng" strike="noStrike" baseline="0" dirty="0">
                <a:latin typeface="DejaVuSans"/>
              </a:rPr>
              <a:t>deve essere rappresentato ciascun distretto del biologico </a:t>
            </a:r>
            <a:r>
              <a:rPr lang="it-IT" sz="1800" b="0" i="0" u="none" strike="noStrike" baseline="0" dirty="0">
                <a:latin typeface="DejaVuSans"/>
              </a:rPr>
              <a:t>che ha ricevuto il riconoscimento regionale, oltre che le associazioni di produttori biologici che partecipano ad uno o più distretti del biologico riconosciuti.</a:t>
            </a:r>
            <a:endParaRPr lang="it-IT" dirty="0"/>
          </a:p>
        </p:txBody>
      </p:sp>
      <p:sp>
        <p:nvSpPr>
          <p:cNvPr id="28" name="Freccia a destra 27">
            <a:extLst>
              <a:ext uri="{FF2B5EF4-FFF2-40B4-BE49-F238E27FC236}">
                <a16:creationId xmlns:a16="http://schemas.microsoft.com/office/drawing/2014/main" id="{F5344628-33D2-8E5F-0092-44A52BC3660C}"/>
              </a:ext>
            </a:extLst>
          </p:cNvPr>
          <p:cNvSpPr/>
          <p:nvPr/>
        </p:nvSpPr>
        <p:spPr>
          <a:xfrm>
            <a:off x="8741228" y="1890298"/>
            <a:ext cx="413657" cy="160128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9" name="Freccia in giù 28">
            <a:extLst>
              <a:ext uri="{FF2B5EF4-FFF2-40B4-BE49-F238E27FC236}">
                <a16:creationId xmlns:a16="http://schemas.microsoft.com/office/drawing/2014/main" id="{363BA70A-145F-D0BF-1852-4D8463BB2C63}"/>
              </a:ext>
            </a:extLst>
          </p:cNvPr>
          <p:cNvSpPr/>
          <p:nvPr/>
        </p:nvSpPr>
        <p:spPr>
          <a:xfrm>
            <a:off x="6814457" y="1768358"/>
            <a:ext cx="293507" cy="1023368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319402FA-452C-BE97-3595-4820D6FF1F87}"/>
              </a:ext>
            </a:extLst>
          </p:cNvPr>
          <p:cNvSpPr txBox="1"/>
          <p:nvPr/>
        </p:nvSpPr>
        <p:spPr>
          <a:xfrm>
            <a:off x="4782285" y="4473366"/>
            <a:ext cx="3372843" cy="369332"/>
          </a:xfrm>
          <a:prstGeom prst="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l"/>
            <a:r>
              <a:rPr lang="it-IT" sz="1800" b="0" i="1" u="none" strike="noStrike" baseline="0" dirty="0">
                <a:latin typeface="DejaVuSans-Oblique"/>
              </a:rPr>
              <a:t>Art. 10 Disposizioni transitorie</a:t>
            </a:r>
            <a:endParaRPr lang="it-IT" dirty="0"/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1CEDABB1-8053-8D93-E89C-72D27808CC23}"/>
              </a:ext>
            </a:extLst>
          </p:cNvPr>
          <p:cNvSpPr txBox="1"/>
          <p:nvPr/>
        </p:nvSpPr>
        <p:spPr>
          <a:xfrm>
            <a:off x="337456" y="4934828"/>
            <a:ext cx="114300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it-IT" sz="1800" b="0" i="0" u="none" strike="noStrike" baseline="0" dirty="0">
                <a:latin typeface="DejaVuSans"/>
              </a:rPr>
              <a:t>Riguarda i distretti biologici già presenti sul territorio. La Giunta regionale definisce le modalità per il loro adeguamento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389811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llout: freccia in giù 10">
            <a:extLst>
              <a:ext uri="{FF2B5EF4-FFF2-40B4-BE49-F238E27FC236}">
                <a16:creationId xmlns:a16="http://schemas.microsoft.com/office/drawing/2014/main" id="{8B8428E1-26CE-9F62-9CBF-FA25F8FB78F4}"/>
              </a:ext>
            </a:extLst>
          </p:cNvPr>
          <p:cNvSpPr/>
          <p:nvPr/>
        </p:nvSpPr>
        <p:spPr>
          <a:xfrm>
            <a:off x="1066800" y="572406"/>
            <a:ext cx="2955471" cy="951314"/>
          </a:xfrm>
          <a:prstGeom prst="downArrowCallou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Sottotitolo 8">
            <a:extLst>
              <a:ext uri="{FF2B5EF4-FFF2-40B4-BE49-F238E27FC236}">
                <a16:creationId xmlns:a16="http://schemas.microsoft.com/office/drawing/2014/main" id="{2D6076B2-FB1E-4AE8-5BCF-EEEA4FC7D55B}"/>
              </a:ext>
            </a:extLst>
          </p:cNvPr>
          <p:cNvSpPr txBox="1">
            <a:spLocks/>
          </p:cNvSpPr>
          <p:nvPr/>
        </p:nvSpPr>
        <p:spPr>
          <a:xfrm>
            <a:off x="4993552" y="5838216"/>
            <a:ext cx="4882718" cy="86142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0000" lnSpcReduction="20000"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2000" b="0" i="0" kern="1200" cap="all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9pPr>
          </a:lstStyle>
          <a:p>
            <a:pPr algn="ctr"/>
            <a:r>
              <a:rPr lang="it-IT" dirty="0"/>
              <a:t>SILVIA ZAMBONI</a:t>
            </a:r>
          </a:p>
          <a:p>
            <a:pPr algn="ctr"/>
            <a:r>
              <a:rPr lang="it-IT" dirty="0" err="1"/>
              <a:t>VicePresidente</a:t>
            </a:r>
            <a:r>
              <a:rPr lang="it-IT" dirty="0"/>
              <a:t> Assemblea legislativa Regione ER</a:t>
            </a:r>
          </a:p>
          <a:p>
            <a:pPr algn="ctr"/>
            <a:r>
              <a:rPr lang="it-IT" dirty="0"/>
              <a:t>Capogruppo Europa Verde</a:t>
            </a:r>
          </a:p>
          <a:p>
            <a:pPr algn="ctr"/>
            <a:endParaRPr lang="it-IT" dirty="0"/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CA587DCF-52CE-6810-86D3-14D432F5C2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682" y="6017147"/>
            <a:ext cx="3985260" cy="5035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magine 9" descr="Immagine che contiene testo, fiore, Elementi grafici, logo&#10;&#10;Descrizione generata automaticamente">
            <a:extLst>
              <a:ext uri="{FF2B5EF4-FFF2-40B4-BE49-F238E27FC236}">
                <a16:creationId xmlns:a16="http://schemas.microsoft.com/office/drawing/2014/main" id="{48599062-73E5-20B9-5930-1756B53830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9490" y="5779942"/>
            <a:ext cx="977967" cy="977967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3725C6DE-E63F-3F90-2819-B14E8C0F53C9}"/>
              </a:ext>
            </a:extLst>
          </p:cNvPr>
          <p:cNvSpPr txBox="1"/>
          <p:nvPr/>
        </p:nvSpPr>
        <p:spPr>
          <a:xfrm>
            <a:off x="4659085" y="203074"/>
            <a:ext cx="3352800" cy="369332"/>
          </a:xfrm>
          <a:prstGeom prst="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l"/>
            <a:r>
              <a:rPr lang="it-IT" sz="1800" b="0" i="1" u="none" strike="noStrike" baseline="0" dirty="0">
                <a:latin typeface="DejaVuSans-Oblique"/>
              </a:rPr>
              <a:t>Art. 11 Disposizioni finanziarie</a:t>
            </a:r>
            <a:endParaRPr lang="it-IT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C74BE0D6-C046-D404-A37B-B922D1DB5297}"/>
              </a:ext>
            </a:extLst>
          </p:cNvPr>
          <p:cNvSpPr txBox="1"/>
          <p:nvPr/>
        </p:nvSpPr>
        <p:spPr>
          <a:xfrm>
            <a:off x="1051832" y="1632550"/>
            <a:ext cx="1482806" cy="4735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400" b="0" i="0" u="none" strike="noStrike" baseline="0" dirty="0">
                <a:latin typeface="DejaVuSans"/>
              </a:rPr>
              <a:t>50 mila</a:t>
            </a:r>
            <a:endParaRPr lang="it-IT" sz="2400" dirty="0"/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E77ADAB4-B09A-F0BC-B8A8-23F739EF47A7}"/>
              </a:ext>
            </a:extLst>
          </p:cNvPr>
          <p:cNvSpPr txBox="1"/>
          <p:nvPr/>
        </p:nvSpPr>
        <p:spPr>
          <a:xfrm>
            <a:off x="3141170" y="1644472"/>
            <a:ext cx="103894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400" b="0" i="0" u="none" strike="noStrike" baseline="0" dirty="0">
                <a:latin typeface="DejaVuSans"/>
              </a:rPr>
              <a:t>2023</a:t>
            </a:r>
            <a:endParaRPr lang="it-IT" sz="2400" dirty="0"/>
          </a:p>
        </p:txBody>
      </p:sp>
      <p:sp>
        <p:nvSpPr>
          <p:cNvPr id="14" name="Freccia a destra 13">
            <a:extLst>
              <a:ext uri="{FF2B5EF4-FFF2-40B4-BE49-F238E27FC236}">
                <a16:creationId xmlns:a16="http://schemas.microsoft.com/office/drawing/2014/main" id="{9B2E5E90-BA8B-CED1-44EA-BEF342875BFA}"/>
              </a:ext>
            </a:extLst>
          </p:cNvPr>
          <p:cNvSpPr/>
          <p:nvPr/>
        </p:nvSpPr>
        <p:spPr>
          <a:xfrm>
            <a:off x="2656114" y="1744499"/>
            <a:ext cx="391886" cy="200055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400"/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DA86C615-4086-F379-17C1-4F76FFB48622}"/>
              </a:ext>
            </a:extLst>
          </p:cNvPr>
          <p:cNvSpPr txBox="1"/>
          <p:nvPr/>
        </p:nvSpPr>
        <p:spPr>
          <a:xfrm>
            <a:off x="1051832" y="2045904"/>
            <a:ext cx="159611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400" dirty="0">
                <a:latin typeface="DejaVuSans"/>
              </a:rPr>
              <a:t>100 mila</a:t>
            </a:r>
            <a:endParaRPr lang="it-IT" sz="2400" dirty="0"/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0B90BC98-72E1-3A84-140E-33D7D158681D}"/>
              </a:ext>
            </a:extLst>
          </p:cNvPr>
          <p:cNvSpPr txBox="1"/>
          <p:nvPr/>
        </p:nvSpPr>
        <p:spPr>
          <a:xfrm>
            <a:off x="3141170" y="2045904"/>
            <a:ext cx="103894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400" b="0" i="0" u="none" strike="noStrike" baseline="0" dirty="0">
                <a:latin typeface="DejaVuSans"/>
              </a:rPr>
              <a:t>2024</a:t>
            </a:r>
            <a:endParaRPr lang="it-IT" sz="2400" dirty="0"/>
          </a:p>
        </p:txBody>
      </p:sp>
      <p:sp>
        <p:nvSpPr>
          <p:cNvPr id="18" name="Freccia a destra 17">
            <a:extLst>
              <a:ext uri="{FF2B5EF4-FFF2-40B4-BE49-F238E27FC236}">
                <a16:creationId xmlns:a16="http://schemas.microsoft.com/office/drawing/2014/main" id="{D798F7C5-6B04-66D7-91A4-5C0F4900A1AC}"/>
              </a:ext>
            </a:extLst>
          </p:cNvPr>
          <p:cNvSpPr/>
          <p:nvPr/>
        </p:nvSpPr>
        <p:spPr>
          <a:xfrm>
            <a:off x="2656114" y="2145931"/>
            <a:ext cx="391886" cy="200055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400"/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C8A1CDA4-9F22-CFB5-5711-D9115689AAB6}"/>
              </a:ext>
            </a:extLst>
          </p:cNvPr>
          <p:cNvSpPr txBox="1"/>
          <p:nvPr/>
        </p:nvSpPr>
        <p:spPr>
          <a:xfrm>
            <a:off x="1051832" y="2435414"/>
            <a:ext cx="1596118" cy="4735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400" b="0" i="0" u="none" strike="noStrike" baseline="0" dirty="0">
                <a:latin typeface="DejaVuSans"/>
              </a:rPr>
              <a:t>100 mila</a:t>
            </a:r>
            <a:endParaRPr lang="it-IT" sz="2400" dirty="0"/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EF78FFBA-F462-62F3-0AD8-A138219C75B7}"/>
              </a:ext>
            </a:extLst>
          </p:cNvPr>
          <p:cNvSpPr txBox="1"/>
          <p:nvPr/>
        </p:nvSpPr>
        <p:spPr>
          <a:xfrm>
            <a:off x="3141170" y="2435414"/>
            <a:ext cx="103894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400" b="0" i="0" u="none" strike="noStrike" baseline="0" dirty="0">
                <a:latin typeface="DejaVuSans"/>
              </a:rPr>
              <a:t>2025</a:t>
            </a:r>
            <a:endParaRPr lang="it-IT" sz="2400" dirty="0"/>
          </a:p>
        </p:txBody>
      </p:sp>
      <p:sp>
        <p:nvSpPr>
          <p:cNvPr id="22" name="Freccia a destra 21">
            <a:extLst>
              <a:ext uri="{FF2B5EF4-FFF2-40B4-BE49-F238E27FC236}">
                <a16:creationId xmlns:a16="http://schemas.microsoft.com/office/drawing/2014/main" id="{EF0D4811-9163-DD1F-66CD-3EE2D357C1B8}"/>
              </a:ext>
            </a:extLst>
          </p:cNvPr>
          <p:cNvSpPr/>
          <p:nvPr/>
        </p:nvSpPr>
        <p:spPr>
          <a:xfrm>
            <a:off x="2656114" y="2535441"/>
            <a:ext cx="391886" cy="200055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400"/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8083010B-651D-C5C8-09D5-CE7DD5DF1DC9}"/>
              </a:ext>
            </a:extLst>
          </p:cNvPr>
          <p:cNvSpPr txBox="1"/>
          <p:nvPr/>
        </p:nvSpPr>
        <p:spPr>
          <a:xfrm>
            <a:off x="4993552" y="1803493"/>
            <a:ext cx="673651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it-IT" sz="1800" b="0" i="0" u="none" strike="noStrike" baseline="0" dirty="0">
                <a:latin typeface="DejaVuSans"/>
              </a:rPr>
              <a:t>Agli oneri derivanti dall’attuazione della presente legge possono concorrere altresì le </a:t>
            </a:r>
            <a:r>
              <a:rPr lang="it-IT" sz="1800" b="1" i="0" u="none" strike="noStrike" baseline="0" dirty="0">
                <a:solidFill>
                  <a:schemeClr val="accent3"/>
                </a:solidFill>
                <a:latin typeface="DejaVuSans"/>
              </a:rPr>
              <a:t>risorse dei Fondi strutturali europei </a:t>
            </a:r>
            <a:r>
              <a:rPr lang="it-IT" sz="1800" b="0" i="0" u="none" strike="noStrike" baseline="0" dirty="0">
                <a:latin typeface="DejaVuSans"/>
              </a:rPr>
              <a:t>assegnati alla Regione Emilia-Romagna.</a:t>
            </a:r>
            <a:endParaRPr lang="it-IT" dirty="0"/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BC5071D6-0F51-30FC-3B8E-D7ECBA3B9DED}"/>
              </a:ext>
            </a:extLst>
          </p:cNvPr>
          <p:cNvSpPr txBox="1"/>
          <p:nvPr/>
        </p:nvSpPr>
        <p:spPr>
          <a:xfrm>
            <a:off x="5010586" y="3406080"/>
            <a:ext cx="2917371" cy="369332"/>
          </a:xfrm>
          <a:prstGeom prst="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l"/>
            <a:r>
              <a:rPr lang="it-IT" sz="1800" b="0" i="1" u="none" strike="noStrike" baseline="0" dirty="0">
                <a:latin typeface="DejaVuSans-Oblique"/>
              </a:rPr>
              <a:t>Art. 12 Entrata in vigore</a:t>
            </a:r>
            <a:endParaRPr lang="it-IT" dirty="0"/>
          </a:p>
        </p:txBody>
      </p: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59979809-4E2D-9858-F172-6AA49507AFAE}"/>
              </a:ext>
            </a:extLst>
          </p:cNvPr>
          <p:cNvSpPr txBox="1"/>
          <p:nvPr/>
        </p:nvSpPr>
        <p:spPr>
          <a:xfrm>
            <a:off x="713719" y="3945668"/>
            <a:ext cx="1101634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it-IT" sz="1800" b="0" i="0" u="none" strike="noStrike" baseline="0" dirty="0">
                <a:latin typeface="DejaVuSans"/>
              </a:rPr>
              <a:t>La legge entra in vigore il giorno successivo a quello della sua pubblicazione sul Bollettino Ufficiale</a:t>
            </a:r>
          </a:p>
          <a:p>
            <a:pPr algn="l"/>
            <a:r>
              <a:rPr lang="it-IT" sz="1800" b="0" i="0" u="none" strike="noStrike" baseline="0" dirty="0">
                <a:latin typeface="DejaVuSans"/>
              </a:rPr>
              <a:t>Telematico della Regione Emilia-Romagna (BURERT).</a:t>
            </a:r>
            <a:endParaRPr lang="it-IT" dirty="0"/>
          </a:p>
        </p:txBody>
      </p: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226C179C-1EA7-D9F5-6ADB-5F58C52E5229}"/>
              </a:ext>
            </a:extLst>
          </p:cNvPr>
          <p:cNvSpPr txBox="1"/>
          <p:nvPr/>
        </p:nvSpPr>
        <p:spPr>
          <a:xfrm>
            <a:off x="4180114" y="1698785"/>
            <a:ext cx="510987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6000" dirty="0">
                <a:latin typeface="DejaVuSans"/>
              </a:rPr>
              <a:t>+</a:t>
            </a:r>
            <a:endParaRPr lang="it-IT" sz="6000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EE2A2542-01B2-B36E-58E8-754CD65E5D4C}"/>
              </a:ext>
            </a:extLst>
          </p:cNvPr>
          <p:cNvSpPr txBox="1"/>
          <p:nvPr/>
        </p:nvSpPr>
        <p:spPr>
          <a:xfrm>
            <a:off x="4240160" y="5174080"/>
            <a:ext cx="212324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i="0" u="none" strike="noStrike" baseline="0" dirty="0">
                <a:latin typeface="TimesNewRomanPS-BoldMT"/>
              </a:rPr>
              <a:t>1 dicembre 2023</a:t>
            </a:r>
            <a:endParaRPr lang="it-IT" dirty="0"/>
          </a:p>
        </p:txBody>
      </p:sp>
      <p:sp>
        <p:nvSpPr>
          <p:cNvPr id="5" name="Freccia in giù 4">
            <a:extLst>
              <a:ext uri="{FF2B5EF4-FFF2-40B4-BE49-F238E27FC236}">
                <a16:creationId xmlns:a16="http://schemas.microsoft.com/office/drawing/2014/main" id="{BF53F45C-D38D-CBE2-6067-C84565DF1B3A}"/>
              </a:ext>
            </a:extLst>
          </p:cNvPr>
          <p:cNvSpPr/>
          <p:nvPr/>
        </p:nvSpPr>
        <p:spPr>
          <a:xfrm>
            <a:off x="5010586" y="4713908"/>
            <a:ext cx="420664" cy="400290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9D8E2B7-D3DB-644B-DAD0-A67FA9E7EBC9}"/>
              </a:ext>
            </a:extLst>
          </p:cNvPr>
          <p:cNvSpPr txBox="1"/>
          <p:nvPr/>
        </p:nvSpPr>
        <p:spPr>
          <a:xfrm>
            <a:off x="1224643" y="687101"/>
            <a:ext cx="295547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400" b="0" i="0" u="none" strike="noStrike" baseline="0" dirty="0">
                <a:latin typeface="DejaVuSans"/>
              </a:rPr>
              <a:t>RISORSE REGIONALI</a:t>
            </a:r>
            <a:endParaRPr lang="it-IT" sz="2400" dirty="0"/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71B171C1-F7C7-0839-0349-816018822516}"/>
              </a:ext>
            </a:extLst>
          </p:cNvPr>
          <p:cNvSpPr txBox="1"/>
          <p:nvPr/>
        </p:nvSpPr>
        <p:spPr>
          <a:xfrm>
            <a:off x="497340" y="1760034"/>
            <a:ext cx="56469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5400" b="0" i="0" u="none" strike="noStrike" baseline="0" dirty="0">
                <a:latin typeface="DejaVuSans"/>
              </a:rPr>
              <a:t>€</a:t>
            </a:r>
            <a:endParaRPr lang="it-IT" sz="5400" dirty="0"/>
          </a:p>
        </p:txBody>
      </p:sp>
    </p:spTree>
    <p:extLst>
      <p:ext uri="{BB962C8B-B14F-4D97-AF65-F5344CB8AC3E}">
        <p14:creationId xmlns:p14="http://schemas.microsoft.com/office/powerpoint/2010/main" val="31006618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ottotitolo 8">
            <a:extLst>
              <a:ext uri="{FF2B5EF4-FFF2-40B4-BE49-F238E27FC236}">
                <a16:creationId xmlns:a16="http://schemas.microsoft.com/office/drawing/2014/main" id="{2D6076B2-FB1E-4AE8-5BCF-EEEA4FC7D55B}"/>
              </a:ext>
            </a:extLst>
          </p:cNvPr>
          <p:cNvSpPr txBox="1">
            <a:spLocks/>
          </p:cNvSpPr>
          <p:nvPr/>
        </p:nvSpPr>
        <p:spPr>
          <a:xfrm>
            <a:off x="4993552" y="5838216"/>
            <a:ext cx="4882718" cy="86142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0000" lnSpcReduction="20000"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2000" b="0" i="0" kern="1200" cap="all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9pPr>
          </a:lstStyle>
          <a:p>
            <a:pPr algn="ctr"/>
            <a:r>
              <a:rPr lang="it-IT" dirty="0"/>
              <a:t>SILVIA ZAMBONI</a:t>
            </a:r>
          </a:p>
          <a:p>
            <a:pPr algn="ctr"/>
            <a:r>
              <a:rPr lang="it-IT" dirty="0" err="1"/>
              <a:t>VicePresidente</a:t>
            </a:r>
            <a:r>
              <a:rPr lang="it-IT" dirty="0"/>
              <a:t> Assemblea legislativa Regione ER</a:t>
            </a:r>
          </a:p>
          <a:p>
            <a:pPr algn="ctr"/>
            <a:r>
              <a:rPr lang="it-IT" dirty="0"/>
              <a:t>Capogruppo Europa Verde</a:t>
            </a:r>
          </a:p>
          <a:p>
            <a:pPr algn="ctr"/>
            <a:endParaRPr lang="it-IT" dirty="0"/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CA587DCF-52CE-6810-86D3-14D432F5C2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682" y="6017147"/>
            <a:ext cx="3985260" cy="5035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magine 9" descr="Immagine che contiene testo, fiore, Elementi grafici, logo&#10;&#10;Descrizione generata automaticamente">
            <a:extLst>
              <a:ext uri="{FF2B5EF4-FFF2-40B4-BE49-F238E27FC236}">
                <a16:creationId xmlns:a16="http://schemas.microsoft.com/office/drawing/2014/main" id="{48599062-73E5-20B9-5930-1756B53830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9490" y="5779942"/>
            <a:ext cx="977967" cy="977967"/>
          </a:xfrm>
          <a:prstGeom prst="rect">
            <a:avLst/>
          </a:prstGeom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6F70EEAD-3CFA-2A7E-3E75-937A584FABF8}"/>
              </a:ext>
            </a:extLst>
          </p:cNvPr>
          <p:cNvSpPr txBox="1"/>
          <p:nvPr/>
        </p:nvSpPr>
        <p:spPr>
          <a:xfrm>
            <a:off x="3141170" y="319600"/>
            <a:ext cx="6008388" cy="369332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800" b="0" i="0" u="none" strike="noStrike" baseline="0" dirty="0">
                <a:latin typeface="ArialMT"/>
              </a:rPr>
              <a:t>Delibera di Giunta Regionale </a:t>
            </a:r>
            <a:r>
              <a:rPr lang="it-IT" sz="1800" b="0" i="0" u="none" strike="noStrike" baseline="0" dirty="0" err="1">
                <a:latin typeface="ArialMT"/>
              </a:rPr>
              <a:t>Num</a:t>
            </a:r>
            <a:r>
              <a:rPr lang="it-IT" sz="1800" b="0" i="0" u="none" strike="noStrike" baseline="0" dirty="0">
                <a:latin typeface="ArialMT"/>
              </a:rPr>
              <a:t>. 2049 del 27/11/2023</a:t>
            </a:r>
            <a:endParaRPr lang="it-IT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EF16C0E9-4857-5CC8-FCE4-FE43FA2898B2}"/>
              </a:ext>
            </a:extLst>
          </p:cNvPr>
          <p:cNvSpPr txBox="1"/>
          <p:nvPr/>
        </p:nvSpPr>
        <p:spPr>
          <a:xfrm>
            <a:off x="2137682" y="2086402"/>
            <a:ext cx="775879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>
                <a:latin typeface="DejaVuSans"/>
              </a:rPr>
              <a:t>Con la quale sono state approvate, in conformità con le previsioni della legge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B00851D0-4D33-5558-54EC-25F50560DBAC}"/>
              </a:ext>
            </a:extLst>
          </p:cNvPr>
          <p:cNvSpPr txBox="1"/>
          <p:nvPr/>
        </p:nvSpPr>
        <p:spPr>
          <a:xfrm>
            <a:off x="823232" y="3134016"/>
            <a:ext cx="10387694" cy="15287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>
                <a:latin typeface="DejaVuSans"/>
              </a:rPr>
              <a:t>- la disciplina relativa alle </a:t>
            </a:r>
            <a:r>
              <a:rPr lang="it-IT" dirty="0">
                <a:solidFill>
                  <a:schemeClr val="accent3"/>
                </a:solidFill>
                <a:latin typeface="DejaVuSans"/>
              </a:rPr>
              <a:t>caratteristiche dei soggetti </a:t>
            </a:r>
            <a:r>
              <a:rPr lang="it-IT" dirty="0">
                <a:latin typeface="DejaVuSans"/>
              </a:rPr>
              <a:t>partecipanti ai distretti del biologico</a:t>
            </a:r>
          </a:p>
          <a:p>
            <a:r>
              <a:rPr lang="it-IT" dirty="0">
                <a:latin typeface="DejaVuSans"/>
              </a:rPr>
              <a:t>- le </a:t>
            </a:r>
            <a:r>
              <a:rPr lang="it-IT" dirty="0">
                <a:solidFill>
                  <a:schemeClr val="accent3"/>
                </a:solidFill>
                <a:latin typeface="DejaVuSans"/>
              </a:rPr>
              <a:t>procedure</a:t>
            </a:r>
            <a:r>
              <a:rPr lang="it-IT" dirty="0">
                <a:latin typeface="DejaVuSans"/>
              </a:rPr>
              <a:t> e i </a:t>
            </a:r>
            <a:r>
              <a:rPr lang="it-IT" dirty="0">
                <a:solidFill>
                  <a:schemeClr val="accent3"/>
                </a:solidFill>
                <a:latin typeface="DejaVuSans"/>
              </a:rPr>
              <a:t>criteri</a:t>
            </a:r>
            <a:r>
              <a:rPr lang="it-IT" dirty="0">
                <a:latin typeface="DejaVuSans"/>
              </a:rPr>
              <a:t> per la costituzione, il riconoscimento, </a:t>
            </a:r>
            <a:r>
              <a:rPr lang="it-IT" dirty="0">
                <a:solidFill>
                  <a:schemeClr val="accent3"/>
                </a:solidFill>
                <a:latin typeface="DejaVuSans"/>
              </a:rPr>
              <a:t>il successivo mantenimento </a:t>
            </a:r>
            <a:r>
              <a:rPr lang="it-IT" dirty="0">
                <a:latin typeface="DejaVuSans"/>
              </a:rPr>
              <a:t>dei distretti</a:t>
            </a:r>
          </a:p>
          <a:p>
            <a:r>
              <a:rPr lang="it-IT" dirty="0">
                <a:latin typeface="DejaVuSans"/>
              </a:rPr>
              <a:t>- i connessi </a:t>
            </a:r>
            <a:r>
              <a:rPr lang="it-IT" dirty="0">
                <a:solidFill>
                  <a:schemeClr val="accent3"/>
                </a:solidFill>
                <a:latin typeface="DejaVuSans"/>
              </a:rPr>
              <a:t>controlli</a:t>
            </a:r>
          </a:p>
          <a:p>
            <a:r>
              <a:rPr lang="it-IT" dirty="0">
                <a:latin typeface="DejaVuSans"/>
              </a:rPr>
              <a:t>- le cause di </a:t>
            </a:r>
            <a:r>
              <a:rPr lang="it-IT" dirty="0">
                <a:solidFill>
                  <a:schemeClr val="accent3"/>
                </a:solidFill>
                <a:latin typeface="DejaVuSans"/>
              </a:rPr>
              <a:t>revoca</a:t>
            </a:r>
            <a:r>
              <a:rPr lang="it-IT" dirty="0">
                <a:latin typeface="DejaVuSans"/>
              </a:rPr>
              <a:t> del riconoscimento</a:t>
            </a:r>
          </a:p>
          <a:p>
            <a:r>
              <a:rPr lang="it-IT" dirty="0">
                <a:latin typeface="DejaVuSans"/>
              </a:rPr>
              <a:t>- le </a:t>
            </a:r>
            <a:r>
              <a:rPr lang="it-IT" dirty="0">
                <a:solidFill>
                  <a:schemeClr val="accent3"/>
                </a:solidFill>
                <a:latin typeface="DejaVuSans"/>
              </a:rPr>
              <a:t>modalità per l’adeguamento </a:t>
            </a:r>
            <a:r>
              <a:rPr lang="it-IT" dirty="0">
                <a:latin typeface="DejaVuSans"/>
              </a:rPr>
              <a:t>dei distretti del biologico già riconosciuti dalla Regione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E69FA4A2-ACFB-0C01-F9A0-CCD83BCB234B}"/>
              </a:ext>
            </a:extLst>
          </p:cNvPr>
          <p:cNvSpPr txBox="1"/>
          <p:nvPr/>
        </p:nvSpPr>
        <p:spPr>
          <a:xfrm>
            <a:off x="2993570" y="761789"/>
            <a:ext cx="6400799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/>
            <a:r>
              <a:rPr lang="it-IT" sz="1800" b="1" i="0" u="none" strike="noStrike" baseline="0" dirty="0">
                <a:latin typeface="Times New Roman" panose="02020603050405020304" pitchFamily="18" charset="0"/>
              </a:rPr>
              <a:t>«Disposizioni applicative della legge regionale 3 ottobre 2023, n.</a:t>
            </a:r>
          </a:p>
          <a:p>
            <a:pPr algn="l"/>
            <a:r>
              <a:rPr lang="it-IT" sz="1800" b="1" i="0" u="none" strike="noStrike" baseline="0" dirty="0">
                <a:latin typeface="Times New Roman" panose="02020603050405020304" pitchFamily="18" charset="0"/>
              </a:rPr>
              <a:t>14 per il riconoscimento dei distretti del biologico»</a:t>
            </a:r>
            <a:endParaRPr lang="it-IT" dirty="0"/>
          </a:p>
        </p:txBody>
      </p:sp>
      <p:sp>
        <p:nvSpPr>
          <p:cNvPr id="25" name="Freccia in giù 24">
            <a:extLst>
              <a:ext uri="{FF2B5EF4-FFF2-40B4-BE49-F238E27FC236}">
                <a16:creationId xmlns:a16="http://schemas.microsoft.com/office/drawing/2014/main" id="{0547B84F-D9E9-CACD-BC7D-707F5115C6DB}"/>
              </a:ext>
            </a:extLst>
          </p:cNvPr>
          <p:cNvSpPr/>
          <p:nvPr/>
        </p:nvSpPr>
        <p:spPr>
          <a:xfrm>
            <a:off x="5742593" y="2615990"/>
            <a:ext cx="515332" cy="480246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19090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ottotitolo 8">
            <a:extLst>
              <a:ext uri="{FF2B5EF4-FFF2-40B4-BE49-F238E27FC236}">
                <a16:creationId xmlns:a16="http://schemas.microsoft.com/office/drawing/2014/main" id="{2D6076B2-FB1E-4AE8-5BCF-EEEA4FC7D55B}"/>
              </a:ext>
            </a:extLst>
          </p:cNvPr>
          <p:cNvSpPr txBox="1">
            <a:spLocks/>
          </p:cNvSpPr>
          <p:nvPr/>
        </p:nvSpPr>
        <p:spPr>
          <a:xfrm>
            <a:off x="4993552" y="5838216"/>
            <a:ext cx="4882718" cy="86142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0000" lnSpcReduction="20000"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2000" b="0" i="0" kern="1200" cap="all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9pPr>
          </a:lstStyle>
          <a:p>
            <a:pPr algn="ctr"/>
            <a:r>
              <a:rPr lang="it-IT" dirty="0"/>
              <a:t>SILVIA ZAMBONI</a:t>
            </a:r>
          </a:p>
          <a:p>
            <a:pPr algn="ctr"/>
            <a:r>
              <a:rPr lang="it-IT" dirty="0" err="1"/>
              <a:t>VicePresidente</a:t>
            </a:r>
            <a:r>
              <a:rPr lang="it-IT" dirty="0"/>
              <a:t> Assemblea legislativa Regione ER</a:t>
            </a:r>
          </a:p>
          <a:p>
            <a:pPr algn="ctr"/>
            <a:r>
              <a:rPr lang="it-IT" dirty="0"/>
              <a:t>Capogruppo Europa Verde</a:t>
            </a:r>
          </a:p>
          <a:p>
            <a:pPr algn="ctr"/>
            <a:endParaRPr lang="it-IT" dirty="0"/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CA587DCF-52CE-6810-86D3-14D432F5C2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682" y="6017147"/>
            <a:ext cx="3985260" cy="5035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magine 9" descr="Immagine che contiene testo, fiore, Elementi grafici, logo&#10;&#10;Descrizione generata automaticamente">
            <a:extLst>
              <a:ext uri="{FF2B5EF4-FFF2-40B4-BE49-F238E27FC236}">
                <a16:creationId xmlns:a16="http://schemas.microsoft.com/office/drawing/2014/main" id="{48599062-73E5-20B9-5930-1756B53830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9490" y="5779942"/>
            <a:ext cx="977967" cy="977967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7A3A5D02-0FCC-CE69-B725-DD176F3CA598}"/>
              </a:ext>
            </a:extLst>
          </p:cNvPr>
          <p:cNvSpPr txBox="1"/>
          <p:nvPr/>
        </p:nvSpPr>
        <p:spPr>
          <a:xfrm>
            <a:off x="1266825" y="202823"/>
            <a:ext cx="7790089" cy="646331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it-IT" dirty="0">
                <a:solidFill>
                  <a:schemeClr val="lt1"/>
                </a:solidFill>
                <a:latin typeface="ArialMT"/>
              </a:rPr>
              <a:t>DETERMINAZIONE DEL RESPONSABILE AREA SETTORE VEGETALE 30 NOVEMBRE 2023, N. 25408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816B23F0-679C-4832-D586-BE51947218BB}"/>
              </a:ext>
            </a:extLst>
          </p:cNvPr>
          <p:cNvSpPr txBox="1"/>
          <p:nvPr/>
        </p:nvSpPr>
        <p:spPr>
          <a:xfrm>
            <a:off x="768802" y="939853"/>
            <a:ext cx="9546773" cy="9233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it-IT" sz="1800" b="0" i="0" u="none" strike="noStrike" baseline="0" dirty="0">
                <a:latin typeface="TimesNewRomanPSMT"/>
              </a:rPr>
              <a:t>Approvazione della modulistica e dell'informativa del trattamento dei dati personali per le domande di riconoscimento e adeguamento dei distretti del biologico ai sensi della L.R. 14/2023 e della deliberazione di Giunta regionale 2049/2023</a:t>
            </a:r>
            <a:endParaRPr lang="it-IT" dirty="0"/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89389ED4-5855-D4EA-EF35-B12CCF3D6526}"/>
              </a:ext>
            </a:extLst>
          </p:cNvPr>
          <p:cNvSpPr txBox="1"/>
          <p:nvPr/>
        </p:nvSpPr>
        <p:spPr>
          <a:xfrm>
            <a:off x="980587" y="4117081"/>
            <a:ext cx="1029788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>
                <a:latin typeface="DejaVuSans"/>
              </a:rPr>
              <a:t>- la </a:t>
            </a:r>
            <a:r>
              <a:rPr lang="it-IT" dirty="0">
                <a:solidFill>
                  <a:schemeClr val="accent3"/>
                </a:solidFill>
                <a:latin typeface="DejaVuSans"/>
              </a:rPr>
              <a:t>modulistica</a:t>
            </a:r>
          </a:p>
          <a:p>
            <a:r>
              <a:rPr lang="it-IT" dirty="0">
                <a:latin typeface="DejaVuSans"/>
              </a:rPr>
              <a:t>- l’</a:t>
            </a:r>
            <a:r>
              <a:rPr lang="it-IT" dirty="0">
                <a:solidFill>
                  <a:schemeClr val="accent3"/>
                </a:solidFill>
                <a:latin typeface="DejaVuSans"/>
              </a:rPr>
              <a:t>informativa per il trattamento dei dati personali </a:t>
            </a:r>
            <a:r>
              <a:rPr lang="it-IT" dirty="0">
                <a:latin typeface="DejaVuSans"/>
              </a:rPr>
              <a:t>necessarie per la </a:t>
            </a:r>
            <a:r>
              <a:rPr lang="it-IT" dirty="0">
                <a:solidFill>
                  <a:schemeClr val="accent3"/>
                </a:solidFill>
                <a:latin typeface="DejaVuSans"/>
              </a:rPr>
              <a:t>presentazione delle domande</a:t>
            </a:r>
            <a:r>
              <a:rPr lang="it-IT" dirty="0">
                <a:latin typeface="DejaVuSans"/>
              </a:rPr>
              <a:t> di riconoscimento dei nuovi distretti del biologico e di adeguamento dei distretti già riconosciuti dalla Regione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BB692433-6A22-3700-F6EB-2C9C9EADA309}"/>
              </a:ext>
            </a:extLst>
          </p:cNvPr>
          <p:cNvSpPr txBox="1"/>
          <p:nvPr/>
        </p:nvSpPr>
        <p:spPr>
          <a:xfrm>
            <a:off x="968828" y="3008219"/>
            <a:ext cx="1079862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it-IT" dirty="0">
                <a:latin typeface="DejaVuSans"/>
              </a:rPr>
              <a:t>Con la quale sono state approvate, in conformità con le previsioni della legge regionale n. 14/2023</a:t>
            </a:r>
          </a:p>
        </p:txBody>
      </p:sp>
      <p:sp>
        <p:nvSpPr>
          <p:cNvPr id="15" name="Freccia in giù 14">
            <a:extLst>
              <a:ext uri="{FF2B5EF4-FFF2-40B4-BE49-F238E27FC236}">
                <a16:creationId xmlns:a16="http://schemas.microsoft.com/office/drawing/2014/main" id="{18CF854F-15D8-2EC4-1703-EA40BB4CDCEE}"/>
              </a:ext>
            </a:extLst>
          </p:cNvPr>
          <p:cNvSpPr/>
          <p:nvPr/>
        </p:nvSpPr>
        <p:spPr>
          <a:xfrm>
            <a:off x="5467351" y="2106497"/>
            <a:ext cx="683078" cy="798152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Freccia in giù 15">
            <a:extLst>
              <a:ext uri="{FF2B5EF4-FFF2-40B4-BE49-F238E27FC236}">
                <a16:creationId xmlns:a16="http://schemas.microsoft.com/office/drawing/2014/main" id="{29E9CF18-15D9-A5A3-0A0D-3CCDD56BD1F9}"/>
              </a:ext>
            </a:extLst>
          </p:cNvPr>
          <p:cNvSpPr/>
          <p:nvPr/>
        </p:nvSpPr>
        <p:spPr>
          <a:xfrm>
            <a:off x="5422447" y="3620865"/>
            <a:ext cx="772886" cy="696477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78290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ottotitolo 8">
            <a:extLst>
              <a:ext uri="{FF2B5EF4-FFF2-40B4-BE49-F238E27FC236}">
                <a16:creationId xmlns:a16="http://schemas.microsoft.com/office/drawing/2014/main" id="{2D6076B2-FB1E-4AE8-5BCF-EEEA4FC7D55B}"/>
              </a:ext>
            </a:extLst>
          </p:cNvPr>
          <p:cNvSpPr txBox="1">
            <a:spLocks/>
          </p:cNvSpPr>
          <p:nvPr/>
        </p:nvSpPr>
        <p:spPr>
          <a:xfrm>
            <a:off x="4993552" y="5838216"/>
            <a:ext cx="4882718" cy="86142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0000" lnSpcReduction="20000"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2000" b="0" i="0" kern="1200" cap="all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9pPr>
          </a:lstStyle>
          <a:p>
            <a:pPr algn="ctr"/>
            <a:r>
              <a:rPr lang="it-IT" dirty="0"/>
              <a:t>SILVIA ZAMBONI</a:t>
            </a:r>
          </a:p>
          <a:p>
            <a:pPr algn="ctr"/>
            <a:r>
              <a:rPr lang="it-IT" dirty="0" err="1"/>
              <a:t>VicePresidente</a:t>
            </a:r>
            <a:r>
              <a:rPr lang="it-IT" dirty="0"/>
              <a:t> Assemblea legislativa Regione ER</a:t>
            </a:r>
          </a:p>
          <a:p>
            <a:pPr algn="ctr"/>
            <a:r>
              <a:rPr lang="it-IT" dirty="0"/>
              <a:t>Capogruppo Europa Verde</a:t>
            </a:r>
          </a:p>
          <a:p>
            <a:pPr algn="ctr"/>
            <a:endParaRPr lang="it-IT" dirty="0"/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CA587DCF-52CE-6810-86D3-14D432F5C2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682" y="6017147"/>
            <a:ext cx="3985260" cy="5035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magine 9" descr="Immagine che contiene testo, fiore, Elementi grafici, logo&#10;&#10;Descrizione generata automaticamente">
            <a:extLst>
              <a:ext uri="{FF2B5EF4-FFF2-40B4-BE49-F238E27FC236}">
                <a16:creationId xmlns:a16="http://schemas.microsoft.com/office/drawing/2014/main" id="{48599062-73E5-20B9-5930-1756B53830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9490" y="5779942"/>
            <a:ext cx="977967" cy="977967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0B4635FC-B1AF-51CA-0732-EE57D49544D6}"/>
              </a:ext>
            </a:extLst>
          </p:cNvPr>
          <p:cNvSpPr txBox="1"/>
          <p:nvPr/>
        </p:nvSpPr>
        <p:spPr>
          <a:xfrm>
            <a:off x="297320" y="3085233"/>
            <a:ext cx="11091190" cy="2369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4400" dirty="0">
                <a:latin typeface="DejaVuSans"/>
              </a:rPr>
              <a:t>GRAZIE DELL’ATTENZIONE</a:t>
            </a:r>
          </a:p>
          <a:p>
            <a:pPr algn="ctr"/>
            <a:endParaRPr lang="it-IT" sz="4400" dirty="0">
              <a:latin typeface="DejaVuSans"/>
            </a:endParaRPr>
          </a:p>
          <a:p>
            <a:pPr algn="ctr"/>
            <a:r>
              <a:rPr lang="it-IT" sz="2000" dirty="0">
                <a:latin typeface="DejaVuSans"/>
                <a:hlinkClick r:id="rId4"/>
              </a:rPr>
              <a:t>WWW.SILVIAZAMBONI.IT</a:t>
            </a:r>
            <a:endParaRPr lang="it-IT" sz="2000" dirty="0">
              <a:latin typeface="DejaVuSans"/>
            </a:endParaRPr>
          </a:p>
          <a:p>
            <a:pPr algn="ctr"/>
            <a:endParaRPr lang="it-IT" sz="2000" dirty="0">
              <a:latin typeface="DejaVuSans"/>
            </a:endParaRPr>
          </a:p>
          <a:p>
            <a:pPr algn="ctr"/>
            <a:r>
              <a:rPr lang="it-IT" sz="2000" dirty="0">
                <a:solidFill>
                  <a:srgbClr val="FFFF00"/>
                </a:solidFill>
                <a:latin typeface="DejaVuSans"/>
              </a:rPr>
              <a:t>silvia.zamboni@regione.emilia-romagna.it</a:t>
            </a:r>
          </a:p>
        </p:txBody>
      </p:sp>
    </p:spTree>
    <p:extLst>
      <p:ext uri="{BB962C8B-B14F-4D97-AF65-F5344CB8AC3E}">
        <p14:creationId xmlns:p14="http://schemas.microsoft.com/office/powerpoint/2010/main" val="561588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FAA7DDD-5D76-40B1-8223-8B1C1892CF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738" y="332975"/>
            <a:ext cx="9529839" cy="1003942"/>
          </a:xfrm>
        </p:spPr>
        <p:txBody>
          <a:bodyPr/>
          <a:lstStyle/>
          <a:p>
            <a:r>
              <a:rPr lang="it-IT" dirty="0"/>
              <a:t>La legge è composta da 12 articoli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691781F-B64A-4EAE-B9F9-467162B577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4350" y="1273692"/>
            <a:ext cx="8443299" cy="4310616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it-IT" sz="1800" b="0" i="1" u="none" strike="noStrike" baseline="0" dirty="0">
                <a:latin typeface="DejaVuSans-Oblique"/>
              </a:rPr>
              <a:t>Art. 1 - </a:t>
            </a:r>
            <a:r>
              <a:rPr lang="it-IT" sz="1800" b="0" i="0" u="none" strike="noStrike" baseline="0" dirty="0">
                <a:latin typeface="DejaVuSans"/>
              </a:rPr>
              <a:t>Finalità e obiettivi</a:t>
            </a:r>
          </a:p>
          <a:p>
            <a:pPr algn="l"/>
            <a:r>
              <a:rPr lang="it-IT" sz="1800" b="0" i="1" u="none" strike="noStrike" baseline="0" dirty="0">
                <a:latin typeface="DejaVuSans-Oblique"/>
              </a:rPr>
              <a:t>Art. 2 - </a:t>
            </a:r>
            <a:r>
              <a:rPr lang="it-IT" sz="1800" b="0" i="0" u="none" strike="noStrike" baseline="0" dirty="0">
                <a:latin typeface="DejaVuSans"/>
              </a:rPr>
              <a:t>Distretti del biologico</a:t>
            </a:r>
          </a:p>
          <a:p>
            <a:pPr algn="l"/>
            <a:r>
              <a:rPr lang="it-IT" sz="1800" b="0" i="1" u="none" strike="noStrike" baseline="0" dirty="0">
                <a:latin typeface="DejaVuSans-Oblique"/>
              </a:rPr>
              <a:t>Art. 3 - </a:t>
            </a:r>
            <a:r>
              <a:rPr lang="it-IT" sz="1800" b="0" i="0" u="none" strike="noStrike" baseline="0" dirty="0">
                <a:latin typeface="DejaVuSans"/>
              </a:rPr>
              <a:t>Comitato promotore del distretto del biologico</a:t>
            </a:r>
          </a:p>
          <a:p>
            <a:pPr algn="l"/>
            <a:r>
              <a:rPr lang="it-IT" sz="1800" b="0" i="1" u="none" strike="noStrike" baseline="0" dirty="0">
                <a:latin typeface="DejaVuSans-Oblique"/>
              </a:rPr>
              <a:t>Art. 4 - </a:t>
            </a:r>
            <a:r>
              <a:rPr lang="it-IT" sz="1800" b="0" i="0" u="none" strike="noStrike" baseline="0" dirty="0">
                <a:latin typeface="DejaVuSans"/>
              </a:rPr>
              <a:t>Piano del distretto del biologico</a:t>
            </a:r>
          </a:p>
          <a:p>
            <a:pPr algn="l"/>
            <a:r>
              <a:rPr lang="it-IT" sz="1800" b="0" i="1" u="none" strike="noStrike" baseline="0" dirty="0">
                <a:latin typeface="DejaVuSans-Oblique"/>
              </a:rPr>
              <a:t>Art. 5 - </a:t>
            </a:r>
            <a:r>
              <a:rPr lang="it-IT" sz="1800" b="0" i="0" u="none" strike="noStrike" baseline="0" dirty="0">
                <a:latin typeface="DejaVuSans"/>
              </a:rPr>
              <a:t>Organi e soggetti del distretto del biologico</a:t>
            </a:r>
          </a:p>
          <a:p>
            <a:pPr algn="l"/>
            <a:r>
              <a:rPr lang="it-IT" sz="1800" b="0" i="1" u="none" strike="noStrike" baseline="0" dirty="0">
                <a:latin typeface="DejaVuSans-Oblique"/>
              </a:rPr>
              <a:t>Art. 6 - </a:t>
            </a:r>
            <a:r>
              <a:rPr lang="it-IT" sz="1800" b="0" i="0" u="none" strike="noStrike" baseline="0" dirty="0">
                <a:latin typeface="DejaVuSans"/>
              </a:rPr>
              <a:t>Revoca del riconoscimento</a:t>
            </a:r>
          </a:p>
          <a:p>
            <a:pPr algn="l"/>
            <a:r>
              <a:rPr lang="it-IT" sz="1800" b="0" i="1" u="none" strike="noStrike" baseline="0" dirty="0">
                <a:latin typeface="DejaVuSans-Oblique"/>
              </a:rPr>
              <a:t>Art. 7 - </a:t>
            </a:r>
            <a:r>
              <a:rPr lang="it-IT" sz="1800" b="0" i="0" u="none" strike="noStrike" baseline="0" dirty="0">
                <a:latin typeface="DejaVuSans"/>
              </a:rPr>
              <a:t>Ulteriori misure regionali di promozione dei distretti del biologico</a:t>
            </a:r>
          </a:p>
          <a:p>
            <a:pPr algn="l"/>
            <a:r>
              <a:rPr lang="it-IT" sz="1800" b="0" i="1" u="none" strike="noStrike" baseline="0" dirty="0">
                <a:latin typeface="DejaVuSans-Oblique"/>
              </a:rPr>
              <a:t>Art. 8 - </a:t>
            </a:r>
            <a:r>
              <a:rPr lang="it-IT" sz="1800" b="0" i="0" u="none" strike="noStrike" baseline="0" dirty="0">
                <a:latin typeface="DejaVuSans"/>
              </a:rPr>
              <a:t>Clausola valutativa</a:t>
            </a:r>
          </a:p>
          <a:p>
            <a:pPr algn="l"/>
            <a:r>
              <a:rPr lang="it-IT" sz="1800" b="0" i="1" u="none" strike="noStrike" baseline="0" dirty="0">
                <a:latin typeface="DejaVuSans-Oblique"/>
              </a:rPr>
              <a:t>Art. 9 - </a:t>
            </a:r>
            <a:r>
              <a:rPr lang="it-IT" sz="1800" b="0" i="0" u="none" strike="noStrike" baseline="0" dirty="0">
                <a:latin typeface="DejaVuSans"/>
              </a:rPr>
              <a:t>Osservatorio regionale dei distretti del biologico</a:t>
            </a:r>
          </a:p>
          <a:p>
            <a:pPr algn="l"/>
            <a:r>
              <a:rPr lang="it-IT" sz="1800" b="0" i="1" u="none" strike="noStrike" baseline="0" dirty="0">
                <a:latin typeface="DejaVuSans-Oblique"/>
              </a:rPr>
              <a:t>Art. 10 - </a:t>
            </a:r>
            <a:r>
              <a:rPr lang="it-IT" sz="1800" b="0" i="0" u="none" strike="noStrike" baseline="0" dirty="0">
                <a:latin typeface="DejaVuSans"/>
              </a:rPr>
              <a:t>Disposizioni transitorie</a:t>
            </a:r>
          </a:p>
          <a:p>
            <a:pPr algn="l"/>
            <a:r>
              <a:rPr lang="it-IT" sz="1800" b="0" i="1" u="none" strike="noStrike" baseline="0" dirty="0">
                <a:latin typeface="DejaVuSans-Oblique"/>
              </a:rPr>
              <a:t>Art. 11 - </a:t>
            </a:r>
            <a:r>
              <a:rPr lang="it-IT" sz="1800" b="0" i="0" u="none" strike="noStrike" baseline="0" dirty="0">
                <a:latin typeface="DejaVuSans"/>
              </a:rPr>
              <a:t>Disposizioni finanziarie</a:t>
            </a:r>
          </a:p>
          <a:p>
            <a:pPr algn="l"/>
            <a:r>
              <a:rPr lang="it-IT" sz="1800" b="0" i="1" u="none" strike="noStrike" baseline="0" dirty="0">
                <a:latin typeface="DejaVuSans-Oblique"/>
              </a:rPr>
              <a:t>Art. 12 - </a:t>
            </a:r>
            <a:r>
              <a:rPr lang="it-IT" sz="1800" b="0" i="0" u="none" strike="noStrike" baseline="0" dirty="0">
                <a:latin typeface="DejaVuSans"/>
              </a:rPr>
              <a:t>Entrata in vigore</a:t>
            </a:r>
            <a:endParaRPr lang="it-IT" dirty="0"/>
          </a:p>
        </p:txBody>
      </p:sp>
      <p:sp>
        <p:nvSpPr>
          <p:cNvPr id="7" name="Sottotitolo 8">
            <a:extLst>
              <a:ext uri="{FF2B5EF4-FFF2-40B4-BE49-F238E27FC236}">
                <a16:creationId xmlns:a16="http://schemas.microsoft.com/office/drawing/2014/main" id="{F1576AEE-0C1E-F54F-8386-987F67425DDF}"/>
              </a:ext>
            </a:extLst>
          </p:cNvPr>
          <p:cNvSpPr txBox="1">
            <a:spLocks/>
          </p:cNvSpPr>
          <p:nvPr/>
        </p:nvSpPr>
        <p:spPr>
          <a:xfrm>
            <a:off x="4993552" y="5838216"/>
            <a:ext cx="4882718" cy="86142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0000" lnSpcReduction="20000"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2000" b="0" i="0" kern="1200" cap="all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9pPr>
          </a:lstStyle>
          <a:p>
            <a:pPr algn="ctr"/>
            <a:r>
              <a:rPr lang="it-IT" dirty="0"/>
              <a:t>SILVIA ZAMBONI</a:t>
            </a:r>
          </a:p>
          <a:p>
            <a:pPr algn="ctr"/>
            <a:r>
              <a:rPr lang="it-IT" dirty="0" err="1"/>
              <a:t>VicePresidente</a:t>
            </a:r>
            <a:r>
              <a:rPr lang="it-IT" dirty="0"/>
              <a:t> Assemblea legislativa Regione ER</a:t>
            </a:r>
          </a:p>
          <a:p>
            <a:pPr algn="ctr"/>
            <a:r>
              <a:rPr lang="it-IT" dirty="0"/>
              <a:t>Capogruppo Europa Verde</a:t>
            </a:r>
          </a:p>
          <a:p>
            <a:pPr algn="ctr"/>
            <a:endParaRPr lang="it-IT" dirty="0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6823EF3D-781F-5290-B82D-2E0BCE6C73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682" y="6017147"/>
            <a:ext cx="3985260" cy="50355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magine 8" descr="Immagine che contiene testo, fiore, Elementi grafici, logo&#10;&#10;Descrizione generata automaticamente">
            <a:extLst>
              <a:ext uri="{FF2B5EF4-FFF2-40B4-BE49-F238E27FC236}">
                <a16:creationId xmlns:a16="http://schemas.microsoft.com/office/drawing/2014/main" id="{E378D6BE-1F90-3FB0-6AFC-354CC6DEF3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9490" y="5779942"/>
            <a:ext cx="977967" cy="977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471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ottotitolo 8">
            <a:extLst>
              <a:ext uri="{FF2B5EF4-FFF2-40B4-BE49-F238E27FC236}">
                <a16:creationId xmlns:a16="http://schemas.microsoft.com/office/drawing/2014/main" id="{AA669118-CF2B-BC54-B37F-5D7698E85ED9}"/>
              </a:ext>
            </a:extLst>
          </p:cNvPr>
          <p:cNvSpPr txBox="1">
            <a:spLocks/>
          </p:cNvSpPr>
          <p:nvPr/>
        </p:nvSpPr>
        <p:spPr>
          <a:xfrm>
            <a:off x="4993552" y="5838216"/>
            <a:ext cx="4882718" cy="86142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0000" lnSpcReduction="20000"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2000" b="0" i="0" kern="1200" cap="all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9pPr>
          </a:lstStyle>
          <a:p>
            <a:pPr algn="ctr"/>
            <a:r>
              <a:rPr lang="it-IT" dirty="0"/>
              <a:t>SILVIA ZAMBONI</a:t>
            </a:r>
          </a:p>
          <a:p>
            <a:pPr algn="ctr"/>
            <a:r>
              <a:rPr lang="it-IT" dirty="0" err="1"/>
              <a:t>VicePresidente</a:t>
            </a:r>
            <a:r>
              <a:rPr lang="it-IT" dirty="0"/>
              <a:t> Assemblea legislativa Regione ER</a:t>
            </a:r>
          </a:p>
          <a:p>
            <a:pPr algn="ctr"/>
            <a:r>
              <a:rPr lang="it-IT" dirty="0"/>
              <a:t>Capogruppo Europa Verde</a:t>
            </a:r>
          </a:p>
          <a:p>
            <a:pPr algn="ctr"/>
            <a:endParaRPr lang="it-IT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32ACF86E-D909-740A-303B-8657841084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682" y="6017147"/>
            <a:ext cx="3985260" cy="50355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magine 7" descr="Immagine che contiene testo, fiore, Elementi grafici, logo&#10;&#10;Descrizione generata automaticamente">
            <a:extLst>
              <a:ext uri="{FF2B5EF4-FFF2-40B4-BE49-F238E27FC236}">
                <a16:creationId xmlns:a16="http://schemas.microsoft.com/office/drawing/2014/main" id="{1F2AF608-99D8-56E7-6206-FAE259A550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9490" y="5779942"/>
            <a:ext cx="977967" cy="977967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C355F0F8-7D2A-C829-2608-AC959F0DDF19}"/>
              </a:ext>
            </a:extLst>
          </p:cNvPr>
          <p:cNvSpPr txBox="1"/>
          <p:nvPr/>
        </p:nvSpPr>
        <p:spPr>
          <a:xfrm>
            <a:off x="4669972" y="158363"/>
            <a:ext cx="2525486" cy="369332"/>
          </a:xfrm>
          <a:prstGeom prst="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l"/>
            <a:r>
              <a:rPr lang="it-IT" sz="1800" b="0" i="1" u="none" strike="noStrike" baseline="0" dirty="0">
                <a:latin typeface="DejaVuSans-Oblique"/>
              </a:rPr>
              <a:t>Art. 1 Finalità e obiettivi</a:t>
            </a:r>
            <a:endParaRPr lang="it-IT" dirty="0"/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E82A71D1-B4CD-783F-D2E1-DD89E873CCA9}"/>
              </a:ext>
            </a:extLst>
          </p:cNvPr>
          <p:cNvSpPr txBox="1"/>
          <p:nvPr/>
        </p:nvSpPr>
        <p:spPr>
          <a:xfrm>
            <a:off x="314325" y="553267"/>
            <a:ext cx="1006367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it-IT" sz="1800" b="0" i="0" u="none" strike="noStrike" baseline="0" dirty="0">
                <a:latin typeface="DejaVuSans"/>
              </a:rPr>
              <a:t>La legge promuove e favorisce la libera aggregazione dei </a:t>
            </a:r>
            <a:r>
              <a:rPr lang="it-IT" sz="1800" b="1" i="0" u="none" strike="noStrike" baseline="0" dirty="0">
                <a:solidFill>
                  <a:srgbClr val="FFC000"/>
                </a:solidFill>
                <a:latin typeface="DejaVuSans"/>
              </a:rPr>
              <a:t>soggetti partecipanti ad un sistema</a:t>
            </a:r>
          </a:p>
          <a:p>
            <a:pPr algn="l"/>
            <a:r>
              <a:rPr lang="it-IT" sz="1800" b="1" i="0" u="none" strike="noStrike" baseline="0" dirty="0">
                <a:solidFill>
                  <a:srgbClr val="FFC000"/>
                </a:solidFill>
                <a:latin typeface="DejaVuSans"/>
              </a:rPr>
              <a:t>produttivo locale, costituito da agricoltori biologici, allevatori e trasformatori biologici, cittadini, associazioni o enti locali</a:t>
            </a:r>
            <a:r>
              <a:rPr lang="it-IT" sz="1800" b="0" i="0" u="none" strike="noStrike" baseline="0" dirty="0">
                <a:latin typeface="DejaVuSans"/>
              </a:rPr>
              <a:t>, in distretti del biologico, al fine di incentivare sul territorio regionale la cultura del biologico e stabilire un modello di sviluppo sostenibile</a:t>
            </a:r>
            <a:endParaRPr lang="it-IT" dirty="0"/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0080FC65-350D-453E-29B9-71C50D768E52}"/>
              </a:ext>
            </a:extLst>
          </p:cNvPr>
          <p:cNvSpPr txBox="1"/>
          <p:nvPr/>
        </p:nvSpPr>
        <p:spPr>
          <a:xfrm>
            <a:off x="424543" y="1989678"/>
            <a:ext cx="11434082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it-IT" sz="1800" b="1" i="0" u="none" strike="noStrike" baseline="0" dirty="0">
                <a:latin typeface="DejaVuSans"/>
              </a:rPr>
              <a:t>Si prefigge di</a:t>
            </a:r>
            <a:r>
              <a:rPr lang="it-IT" sz="1800" b="0" i="0" u="none" strike="noStrike" baseline="0" dirty="0">
                <a:latin typeface="DejaVuSans"/>
              </a:rPr>
              <a:t>:</a:t>
            </a:r>
          </a:p>
          <a:p>
            <a:pPr algn="l"/>
            <a:r>
              <a:rPr lang="it-IT" sz="1800" b="0" i="0" u="none" strike="noStrike" baseline="0" dirty="0">
                <a:latin typeface="DejaVuSans"/>
              </a:rPr>
              <a:t>a) </a:t>
            </a:r>
            <a:r>
              <a:rPr lang="it-IT" sz="1800" b="0" i="0" u="none" strike="noStrike" baseline="0" dirty="0">
                <a:solidFill>
                  <a:srgbClr val="FFC000"/>
                </a:solidFill>
                <a:latin typeface="DejaVuSans"/>
              </a:rPr>
              <a:t>migliorare e valorizzare la filiera dei prodotti biologici </a:t>
            </a:r>
            <a:r>
              <a:rPr lang="it-IT" sz="1800" b="0" i="0" u="none" strike="noStrike" baseline="0" dirty="0">
                <a:latin typeface="DejaVuSans"/>
              </a:rPr>
              <a:t>(produzione, confezionamento, commercializzazione, distribuzione, promozione dei prodotti biologici) e i rapporti commerciali tra i diversi soggetti;</a:t>
            </a:r>
          </a:p>
          <a:p>
            <a:pPr algn="l"/>
            <a:r>
              <a:rPr lang="it-IT" sz="1800" b="0" i="0" u="none" strike="noStrike" baseline="0" dirty="0">
                <a:latin typeface="DejaVuSans"/>
              </a:rPr>
              <a:t>b) favorire l’applicazione delle norme di </a:t>
            </a:r>
            <a:r>
              <a:rPr lang="it-IT" sz="1800" b="0" i="0" u="none" strike="noStrike" baseline="0" dirty="0">
                <a:solidFill>
                  <a:srgbClr val="FFC000"/>
                </a:solidFill>
                <a:latin typeface="DejaVuSans"/>
              </a:rPr>
              <a:t>certificazione della produzione biologica</a:t>
            </a:r>
            <a:r>
              <a:rPr lang="it-IT" sz="1800" b="0" i="0" u="none" strike="noStrike" baseline="0" dirty="0">
                <a:latin typeface="DejaVuSans"/>
              </a:rPr>
              <a:t>;</a:t>
            </a:r>
          </a:p>
          <a:p>
            <a:pPr algn="l"/>
            <a:r>
              <a:rPr lang="it-IT" sz="1800" b="0" i="0" u="none" strike="noStrike" baseline="0" dirty="0">
                <a:latin typeface="DejaVuSans"/>
              </a:rPr>
              <a:t>c) valorizzare le </a:t>
            </a:r>
            <a:r>
              <a:rPr lang="it-IT" sz="1800" b="0" i="0" u="none" strike="noStrike" baseline="0" dirty="0">
                <a:solidFill>
                  <a:srgbClr val="FFC000"/>
                </a:solidFill>
                <a:latin typeface="DejaVuSans"/>
              </a:rPr>
              <a:t>attività legate all’agricoltura biologica</a:t>
            </a:r>
            <a:r>
              <a:rPr lang="it-IT" sz="1800" b="0" i="0" u="none" strike="noStrike" baseline="0" dirty="0">
                <a:latin typeface="DejaVuSans"/>
              </a:rPr>
              <a:t>, quali la vendita diretta, l’attività agrituristica, l’offerta di</a:t>
            </a:r>
          </a:p>
          <a:p>
            <a:pPr algn="l"/>
            <a:r>
              <a:rPr lang="it-IT" sz="1800" b="0" i="0" u="none" strike="noStrike" baseline="0" dirty="0">
                <a:latin typeface="DejaVuSans"/>
              </a:rPr>
              <a:t>prodotti biologici nella ristorazione pubblica e collettiva, il turismo rurale, culturale ed enogastronomico;</a:t>
            </a:r>
          </a:p>
          <a:p>
            <a:pPr algn="l"/>
            <a:r>
              <a:rPr lang="it-IT" sz="1800" b="0" i="0" u="none" strike="noStrike" baseline="0" dirty="0">
                <a:latin typeface="DejaVuSans"/>
              </a:rPr>
              <a:t>d) promuovere e sostenere le azioni finalizzate alla </a:t>
            </a:r>
            <a:r>
              <a:rPr lang="it-IT" sz="1800" b="0" i="0" u="none" strike="noStrike" baseline="0" dirty="0">
                <a:solidFill>
                  <a:srgbClr val="FFC000"/>
                </a:solidFill>
                <a:latin typeface="DejaVuSans"/>
              </a:rPr>
              <a:t>valorizzazione e conservazione della biodiversità</a:t>
            </a:r>
            <a:r>
              <a:rPr lang="it-IT" sz="1800" b="0" i="0" u="none" strike="noStrike" baseline="0" dirty="0">
                <a:latin typeface="DejaVuSans"/>
              </a:rPr>
              <a:t>, agricola e</a:t>
            </a:r>
          </a:p>
          <a:p>
            <a:pPr algn="l"/>
            <a:r>
              <a:rPr lang="it-IT" sz="1800" b="0" i="0" u="none" strike="noStrike" baseline="0" dirty="0">
                <a:latin typeface="DejaVuSans"/>
              </a:rPr>
              <a:t>naturale, del paesaggio e del patrimonio storico-culturale;</a:t>
            </a:r>
          </a:p>
          <a:p>
            <a:pPr algn="l"/>
            <a:r>
              <a:rPr lang="it-IT" sz="1800" b="0" i="0" u="none" strike="noStrike" baseline="0" dirty="0">
                <a:latin typeface="DejaVuSans"/>
              </a:rPr>
              <a:t>e) sostenere e coordinare le iniziative di </a:t>
            </a:r>
            <a:r>
              <a:rPr lang="it-IT" sz="1800" b="0" i="0" u="none" strike="noStrike" baseline="0" dirty="0">
                <a:solidFill>
                  <a:srgbClr val="FFC000"/>
                </a:solidFill>
                <a:latin typeface="DejaVuSans"/>
              </a:rPr>
              <a:t>promozione dell'immagine del territorio </a:t>
            </a:r>
            <a:r>
              <a:rPr lang="it-IT" sz="1800" b="0" i="0" u="none" strike="noStrike" baseline="0" dirty="0">
                <a:latin typeface="DejaVuSans"/>
              </a:rPr>
              <a:t>e diffondere la conoscenza, i</a:t>
            </a:r>
          </a:p>
          <a:p>
            <a:pPr algn="l"/>
            <a:r>
              <a:rPr lang="it-IT" sz="1800" b="0" i="0" u="none" strike="noStrike" baseline="0" dirty="0">
                <a:latin typeface="DejaVuSans"/>
              </a:rPr>
              <a:t>metodi e le pratiche agricole e zootecniche biologiche;</a:t>
            </a:r>
          </a:p>
          <a:p>
            <a:pPr algn="l"/>
            <a:r>
              <a:rPr lang="it-IT" sz="1800" b="0" i="0" u="none" strike="noStrike" baseline="0" dirty="0">
                <a:latin typeface="DejaVuSans"/>
              </a:rPr>
              <a:t>f) sostenere l’</a:t>
            </a:r>
            <a:r>
              <a:rPr lang="it-IT" sz="1800" b="0" i="0" u="none" strike="noStrike" baseline="0" dirty="0">
                <a:solidFill>
                  <a:srgbClr val="FFC000"/>
                </a:solidFill>
                <a:latin typeface="DejaVuSans"/>
              </a:rPr>
              <a:t>apicoltura</a:t>
            </a:r>
            <a:r>
              <a:rPr lang="it-IT" sz="1800" b="0" i="0" u="none" strike="noStrike" baseline="0" dirty="0">
                <a:latin typeface="DejaVuSans"/>
              </a:rPr>
              <a:t> in quanto attività fondamentale per la salvaguardia della biodiversità;</a:t>
            </a:r>
          </a:p>
          <a:p>
            <a:pPr algn="l"/>
            <a:r>
              <a:rPr lang="it-IT" sz="1800" b="0" i="0" u="none" strike="noStrike" baseline="0" dirty="0">
                <a:latin typeface="DejaVuSans"/>
              </a:rPr>
              <a:t>g) favorire azioni volte alla </a:t>
            </a:r>
            <a:r>
              <a:rPr lang="it-IT" sz="1800" b="0" i="0" u="none" strike="noStrike" baseline="0" dirty="0">
                <a:solidFill>
                  <a:srgbClr val="FFC000"/>
                </a:solidFill>
                <a:latin typeface="DejaVuSans"/>
              </a:rPr>
              <a:t>riduzione delle emissioni di gas serra</a:t>
            </a:r>
            <a:r>
              <a:rPr lang="it-IT" sz="1800" b="0" i="0" u="none" strike="noStrike" baseline="0" dirty="0">
                <a:latin typeface="DejaVuSans"/>
              </a:rPr>
              <a:t> e della </a:t>
            </a:r>
            <a:r>
              <a:rPr lang="it-IT" sz="1800" b="0" i="0" u="none" strike="noStrike" baseline="0" dirty="0">
                <a:solidFill>
                  <a:srgbClr val="FFC000"/>
                </a:solidFill>
                <a:latin typeface="DejaVuSans"/>
              </a:rPr>
              <a:t>produzione dei rifiuti</a:t>
            </a:r>
            <a:r>
              <a:rPr lang="it-IT" sz="1800" b="0" i="0" u="none" strike="noStrike" baseline="0" dirty="0">
                <a:latin typeface="DejaVuSans"/>
              </a:rPr>
              <a:t>;</a:t>
            </a:r>
          </a:p>
          <a:p>
            <a:pPr algn="l"/>
            <a:r>
              <a:rPr lang="it-IT" sz="1800" b="0" i="0" u="none" strike="noStrike" baseline="0" dirty="0">
                <a:latin typeface="DejaVuSans"/>
              </a:rPr>
              <a:t>h) riconoscere il ruolo strategico delle aree collinari, montane e delle Aree interne per lo sviluppo</a:t>
            </a:r>
          </a:p>
          <a:p>
            <a:pPr algn="l"/>
            <a:r>
              <a:rPr lang="it-IT" sz="1800" b="0" i="0" u="none" strike="noStrike" baseline="0" dirty="0">
                <a:latin typeface="DejaVuSans"/>
              </a:rPr>
              <a:t>dell’agricoltura biologica, per la salvaguardia della biodiversità.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18918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ottotitolo 8">
            <a:extLst>
              <a:ext uri="{FF2B5EF4-FFF2-40B4-BE49-F238E27FC236}">
                <a16:creationId xmlns:a16="http://schemas.microsoft.com/office/drawing/2014/main" id="{2D6076B2-FB1E-4AE8-5BCF-EEEA4FC7D55B}"/>
              </a:ext>
            </a:extLst>
          </p:cNvPr>
          <p:cNvSpPr txBox="1">
            <a:spLocks/>
          </p:cNvSpPr>
          <p:nvPr/>
        </p:nvSpPr>
        <p:spPr>
          <a:xfrm>
            <a:off x="4993552" y="5838216"/>
            <a:ext cx="4882718" cy="86142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0000" lnSpcReduction="20000"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2000" b="0" i="0" kern="1200" cap="all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9pPr>
          </a:lstStyle>
          <a:p>
            <a:pPr algn="ctr"/>
            <a:r>
              <a:rPr lang="it-IT" dirty="0"/>
              <a:t>SILVIA ZAMBONI</a:t>
            </a:r>
          </a:p>
          <a:p>
            <a:pPr algn="ctr"/>
            <a:r>
              <a:rPr lang="it-IT" dirty="0" err="1"/>
              <a:t>VicePresidente</a:t>
            </a:r>
            <a:r>
              <a:rPr lang="it-IT" dirty="0"/>
              <a:t> Assemblea legislativa Regione ER</a:t>
            </a:r>
          </a:p>
          <a:p>
            <a:pPr algn="ctr"/>
            <a:r>
              <a:rPr lang="it-IT" dirty="0"/>
              <a:t>Capogruppo Europa Verde</a:t>
            </a:r>
          </a:p>
          <a:p>
            <a:pPr algn="ctr"/>
            <a:endParaRPr lang="it-IT" dirty="0"/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CA587DCF-52CE-6810-86D3-14D432F5C2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682" y="6017147"/>
            <a:ext cx="3985260" cy="5035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magine 9" descr="Immagine che contiene testo, fiore, Elementi grafici, logo&#10;&#10;Descrizione generata automaticamente">
            <a:extLst>
              <a:ext uri="{FF2B5EF4-FFF2-40B4-BE49-F238E27FC236}">
                <a16:creationId xmlns:a16="http://schemas.microsoft.com/office/drawing/2014/main" id="{48599062-73E5-20B9-5930-1756B53830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9490" y="5779942"/>
            <a:ext cx="977967" cy="977967"/>
          </a:xfrm>
          <a:prstGeom prst="rect">
            <a:avLst/>
          </a:prstGeom>
        </p:spPr>
      </p:pic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9CD69A17-8385-EC39-078F-E532822C487A}"/>
              </a:ext>
            </a:extLst>
          </p:cNvPr>
          <p:cNvSpPr txBox="1"/>
          <p:nvPr/>
        </p:nvSpPr>
        <p:spPr>
          <a:xfrm>
            <a:off x="4898570" y="158364"/>
            <a:ext cx="2786743" cy="369332"/>
          </a:xfrm>
          <a:prstGeom prst="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it-IT" sz="1800" b="0" i="1" u="none" strike="noStrike" baseline="0" dirty="0">
                <a:latin typeface="DejaVuSans-Oblique"/>
              </a:rPr>
              <a:t>Art. 2 Distretti del biologico</a:t>
            </a:r>
            <a:endParaRPr lang="it-IT" dirty="0"/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9735D8C3-0686-5AB9-C23F-1CED6E9ADF9E}"/>
              </a:ext>
            </a:extLst>
          </p:cNvPr>
          <p:cNvSpPr txBox="1"/>
          <p:nvPr/>
        </p:nvSpPr>
        <p:spPr>
          <a:xfrm>
            <a:off x="551682" y="821279"/>
            <a:ext cx="979080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it-IT" sz="1800" b="0" i="0" u="none" strike="noStrike" baseline="0" dirty="0">
                <a:latin typeface="DejaVuSans"/>
              </a:rPr>
              <a:t>Si definiscono distretti del biologico i distretti del cibo intesi quali </a:t>
            </a:r>
            <a:r>
              <a:rPr lang="it-IT" sz="1800" b="1" i="0" u="none" strike="noStrike" baseline="0" dirty="0">
                <a:latin typeface="DejaVuSans"/>
              </a:rPr>
              <a:t>sistemi produttivi locali, costituiti </a:t>
            </a:r>
            <a:r>
              <a:rPr lang="it-IT" b="1" dirty="0">
                <a:latin typeface="DejaVuSans"/>
              </a:rPr>
              <a:t>dai</a:t>
            </a:r>
            <a:r>
              <a:rPr lang="it-IT" sz="1800" b="1" i="0" u="none" strike="noStrike" baseline="0" dirty="0">
                <a:solidFill>
                  <a:srgbClr val="FFC000"/>
                </a:solidFill>
                <a:latin typeface="DejaVuSans"/>
              </a:rPr>
              <a:t> soggetti che coltivano e producono con metodo biologico, in una peculiare e distinta identità territoriale, storica e paesaggistica</a:t>
            </a:r>
            <a:r>
              <a:rPr lang="it-IT" sz="1800" b="0" i="0" u="none" strike="noStrike" baseline="0" dirty="0">
                <a:latin typeface="DejaVuSans"/>
              </a:rPr>
              <a:t>, e comunque caratterizzati in particolare:</a:t>
            </a:r>
            <a:endParaRPr lang="it-IT" dirty="0"/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FCD446E8-E0B2-0735-189D-C79D1A609FB0}"/>
              </a:ext>
            </a:extLst>
          </p:cNvPr>
          <p:cNvSpPr txBox="1"/>
          <p:nvPr/>
        </p:nvSpPr>
        <p:spPr>
          <a:xfrm>
            <a:off x="199257" y="2056102"/>
            <a:ext cx="11659368" cy="31751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it-IT" sz="1800" b="0" i="0" u="none" strike="noStrike" baseline="0" dirty="0">
                <a:latin typeface="DejaVuSans"/>
              </a:rPr>
              <a:t>a) dalla </a:t>
            </a:r>
            <a:r>
              <a:rPr lang="it-IT" sz="1800" b="0" i="0" u="none" strike="noStrike" baseline="0" dirty="0">
                <a:solidFill>
                  <a:srgbClr val="FFC000"/>
                </a:solidFill>
                <a:latin typeface="DejaVuSans"/>
              </a:rPr>
              <a:t>tutela delle produzioni tipiche</a:t>
            </a:r>
            <a:r>
              <a:rPr lang="it-IT" sz="1800" b="0" i="0" u="none" strike="noStrike" baseline="0" dirty="0">
                <a:latin typeface="DejaVuSans"/>
              </a:rPr>
              <a:t> locali;</a:t>
            </a:r>
          </a:p>
          <a:p>
            <a:pPr algn="l"/>
            <a:r>
              <a:rPr lang="it-IT" sz="1800" b="0" i="0" u="none" strike="noStrike" baseline="0" dirty="0">
                <a:latin typeface="DejaVuSans"/>
              </a:rPr>
              <a:t>b) da </a:t>
            </a:r>
            <a:r>
              <a:rPr lang="it-IT" sz="1800" b="0" i="0" u="none" strike="noStrike" baseline="0" dirty="0">
                <a:solidFill>
                  <a:srgbClr val="FFC000"/>
                </a:solidFill>
                <a:latin typeface="DejaVuSans"/>
              </a:rPr>
              <a:t>una realtà territoriale omogenea e tipicizzante del territorio </a:t>
            </a:r>
            <a:r>
              <a:rPr lang="it-IT" sz="1800" b="0" i="0" u="none" strike="noStrike" baseline="0" dirty="0">
                <a:latin typeface="DejaVuSans"/>
              </a:rPr>
              <a:t>derivante dall’integrazione tra le attività locali e dall’esistenza di produzioni tradizionali o tipiche;</a:t>
            </a:r>
          </a:p>
          <a:p>
            <a:pPr algn="l"/>
            <a:r>
              <a:rPr lang="it-IT" sz="1800" b="0" i="0" u="none" strike="noStrike" baseline="0" dirty="0">
                <a:latin typeface="DejaVuSans"/>
              </a:rPr>
              <a:t>c) da </a:t>
            </a:r>
            <a:r>
              <a:rPr lang="it-IT" sz="1800" b="0" i="0" u="none" strike="noStrike" baseline="0" dirty="0">
                <a:solidFill>
                  <a:srgbClr val="FFC000"/>
                </a:solidFill>
                <a:latin typeface="DejaVuSans"/>
              </a:rPr>
              <a:t>attività di diffusione del metodo biologico di coltivazione e di allevamento</a:t>
            </a:r>
            <a:r>
              <a:rPr lang="it-IT" sz="1800" b="0" i="0" u="none" strike="noStrike" baseline="0" dirty="0">
                <a:latin typeface="DejaVuSans"/>
              </a:rPr>
              <a:t>, nonché di sostegno e valorizzazione della gestione sostenibile anche di attività diverse dall’agricoltura;</a:t>
            </a:r>
          </a:p>
          <a:p>
            <a:pPr algn="l"/>
            <a:r>
              <a:rPr lang="it-IT" sz="1800" b="0" i="0" u="none" strike="noStrike" baseline="0" dirty="0">
                <a:latin typeface="DejaVuSans"/>
              </a:rPr>
              <a:t>d) dalla </a:t>
            </a:r>
            <a:r>
              <a:rPr lang="it-IT" sz="1800" b="0" i="0" u="none" strike="noStrike" baseline="0" dirty="0">
                <a:solidFill>
                  <a:srgbClr val="FFC000"/>
                </a:solidFill>
                <a:latin typeface="DejaVuSans"/>
              </a:rPr>
              <a:t>presenza di zone paesaggisticamente rilevanti</a:t>
            </a:r>
            <a:r>
              <a:rPr lang="it-IT" sz="1800" b="0" i="0" u="none" strike="noStrike" baseline="0" dirty="0">
                <a:latin typeface="DejaVuSans"/>
              </a:rPr>
              <a:t>, inclusi i </a:t>
            </a:r>
            <a:r>
              <a:rPr lang="it-IT" sz="1800" b="0" i="0" u="none" strike="noStrike" baseline="0" dirty="0">
                <a:solidFill>
                  <a:srgbClr val="FFC000"/>
                </a:solidFill>
                <a:latin typeface="DejaVuSans"/>
              </a:rPr>
              <a:t>monumenti naturali</a:t>
            </a:r>
            <a:r>
              <a:rPr lang="it-IT" sz="1800" b="0" i="0" u="none" strike="noStrike" baseline="0" dirty="0">
                <a:latin typeface="DejaVuSans"/>
              </a:rPr>
              <a:t> e le </a:t>
            </a:r>
            <a:r>
              <a:rPr lang="it-IT" sz="1800" b="0" i="0" u="none" strike="noStrike" baseline="0" dirty="0">
                <a:solidFill>
                  <a:srgbClr val="FFC000"/>
                </a:solidFill>
                <a:latin typeface="DejaVuSans"/>
              </a:rPr>
              <a:t>aree naturali protette </a:t>
            </a:r>
            <a:r>
              <a:rPr lang="it-IT" sz="1800" b="0" i="0" u="none" strike="noStrike" baseline="0" dirty="0">
                <a:latin typeface="DejaVuSans"/>
              </a:rPr>
              <a:t>e le aree comprese nella </a:t>
            </a:r>
            <a:r>
              <a:rPr lang="it-IT" sz="1800" b="0" i="0" u="none" strike="noStrike" baseline="0" dirty="0">
                <a:solidFill>
                  <a:srgbClr val="FFC000"/>
                </a:solidFill>
                <a:latin typeface="DejaVuSans"/>
              </a:rPr>
              <a:t>Rete Natura 2000</a:t>
            </a:r>
          </a:p>
          <a:p>
            <a:pPr algn="l"/>
            <a:r>
              <a:rPr lang="it-IT" sz="1800" b="0" i="0" u="none" strike="noStrike" baseline="0" dirty="0">
                <a:latin typeface="DejaVuSans"/>
              </a:rPr>
              <a:t>e) da un modello ambientale di cura del territorio inteso come un sistema interconnesso di unità ecosistemiche</a:t>
            </a:r>
          </a:p>
          <a:p>
            <a:pPr algn="l"/>
            <a:r>
              <a:rPr lang="it-IT" sz="1800" b="0" i="0" u="none" strike="noStrike" baseline="0" dirty="0">
                <a:latin typeface="DejaVuSans"/>
              </a:rPr>
              <a:t>nelle quali e fra le quali </a:t>
            </a:r>
            <a:r>
              <a:rPr lang="it-IT" sz="1800" b="0" i="0" u="none" strike="noStrike" baseline="0" dirty="0">
                <a:solidFill>
                  <a:srgbClr val="FFC000"/>
                </a:solidFill>
                <a:latin typeface="DejaVuSans"/>
              </a:rPr>
              <a:t>conservare la biodiversità</a:t>
            </a:r>
            <a:r>
              <a:rPr lang="it-IT" sz="1800" b="0" i="0" u="none" strike="noStrike" baseline="0" dirty="0">
                <a:latin typeface="DejaVuSans"/>
              </a:rPr>
              <a:t>;</a:t>
            </a:r>
          </a:p>
          <a:p>
            <a:pPr algn="l"/>
            <a:r>
              <a:rPr lang="it-IT" sz="1800" b="0" i="0" u="none" strike="noStrike" baseline="0" dirty="0">
                <a:latin typeface="DejaVuSans"/>
              </a:rPr>
              <a:t>f) dalla sostenibilità ambientale attraverso </a:t>
            </a:r>
            <a:r>
              <a:rPr lang="it-IT" sz="1800" b="0" i="0" u="none" strike="noStrike" baseline="0" dirty="0">
                <a:solidFill>
                  <a:srgbClr val="FFC000"/>
                </a:solidFill>
                <a:latin typeface="DejaVuSans"/>
              </a:rPr>
              <a:t>l’impiego delle migliori tecniche disponibili </a:t>
            </a:r>
            <a:r>
              <a:rPr lang="it-IT" sz="1800" b="0" i="0" u="none" strike="noStrike" baseline="0" dirty="0">
                <a:latin typeface="DejaVuSans"/>
              </a:rPr>
              <a:t>rispettose dell’ambiente</a:t>
            </a:r>
          </a:p>
          <a:p>
            <a:pPr algn="l"/>
            <a:r>
              <a:rPr lang="it-IT" sz="1800" b="0" i="0" u="none" strike="noStrike" baseline="0" dirty="0">
                <a:latin typeface="DejaVuSans"/>
              </a:rPr>
              <a:t>e </a:t>
            </a:r>
            <a:r>
              <a:rPr lang="it-IT" sz="1800" b="0" i="0" u="none" strike="noStrike" baseline="0" dirty="0">
                <a:solidFill>
                  <a:srgbClr val="FFC000"/>
                </a:solidFill>
                <a:latin typeface="DejaVuSans"/>
              </a:rPr>
              <a:t>dall’uso limitato dei prodotti fitosanitari</a:t>
            </a:r>
            <a:r>
              <a:rPr lang="it-IT" sz="1800" b="0" i="0" u="none" strike="noStrike" baseline="0" dirty="0">
                <a:latin typeface="DejaVuSans"/>
              </a:rPr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05132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ottotitolo 8">
            <a:extLst>
              <a:ext uri="{FF2B5EF4-FFF2-40B4-BE49-F238E27FC236}">
                <a16:creationId xmlns:a16="http://schemas.microsoft.com/office/drawing/2014/main" id="{2D6076B2-FB1E-4AE8-5BCF-EEEA4FC7D55B}"/>
              </a:ext>
            </a:extLst>
          </p:cNvPr>
          <p:cNvSpPr txBox="1">
            <a:spLocks/>
          </p:cNvSpPr>
          <p:nvPr/>
        </p:nvSpPr>
        <p:spPr>
          <a:xfrm>
            <a:off x="4993552" y="5838216"/>
            <a:ext cx="4882718" cy="86142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0000" lnSpcReduction="20000"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2000" b="0" i="0" kern="1200" cap="all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9pPr>
          </a:lstStyle>
          <a:p>
            <a:pPr algn="ctr"/>
            <a:r>
              <a:rPr lang="it-IT" dirty="0"/>
              <a:t>SILVIA ZAMBONI</a:t>
            </a:r>
          </a:p>
          <a:p>
            <a:pPr algn="ctr"/>
            <a:r>
              <a:rPr lang="it-IT" dirty="0" err="1"/>
              <a:t>VicePresidente</a:t>
            </a:r>
            <a:r>
              <a:rPr lang="it-IT" dirty="0"/>
              <a:t> Assemblea legislativa Regione ER</a:t>
            </a:r>
          </a:p>
          <a:p>
            <a:pPr algn="ctr"/>
            <a:r>
              <a:rPr lang="it-IT" dirty="0"/>
              <a:t>Capogruppo Europa Verde</a:t>
            </a:r>
          </a:p>
          <a:p>
            <a:pPr algn="ctr"/>
            <a:endParaRPr lang="it-IT" dirty="0"/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CA587DCF-52CE-6810-86D3-14D432F5C2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682" y="6017147"/>
            <a:ext cx="3985260" cy="5035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magine 9" descr="Immagine che contiene testo, fiore, Elementi grafici, logo&#10;&#10;Descrizione generata automaticamente">
            <a:extLst>
              <a:ext uri="{FF2B5EF4-FFF2-40B4-BE49-F238E27FC236}">
                <a16:creationId xmlns:a16="http://schemas.microsoft.com/office/drawing/2014/main" id="{48599062-73E5-20B9-5930-1756B53830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9490" y="5779942"/>
            <a:ext cx="977967" cy="977967"/>
          </a:xfrm>
          <a:prstGeom prst="rect">
            <a:avLst/>
          </a:prstGeom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C613653D-EA42-6B9B-9381-77BE2DE8C488}"/>
              </a:ext>
            </a:extLst>
          </p:cNvPr>
          <p:cNvSpPr txBox="1"/>
          <p:nvPr/>
        </p:nvSpPr>
        <p:spPr>
          <a:xfrm>
            <a:off x="740495" y="1197697"/>
            <a:ext cx="1102696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it-IT" sz="1800" b="0" i="0" u="none" strike="noStrike" baseline="0" dirty="0">
                <a:latin typeface="DejaVuSans"/>
              </a:rPr>
              <a:t>Il distretto del biologico </a:t>
            </a:r>
            <a:r>
              <a:rPr lang="it-IT" sz="1800" b="0" i="0" u="none" strike="noStrike" baseline="0" dirty="0">
                <a:solidFill>
                  <a:srgbClr val="FFC000"/>
                </a:solidFill>
                <a:latin typeface="DejaVuSans"/>
              </a:rPr>
              <a:t>individua un territorio </a:t>
            </a:r>
            <a:r>
              <a:rPr lang="it-IT" sz="1800" b="0" i="0" u="none" strike="noStrike" baseline="0" dirty="0">
                <a:latin typeface="DejaVuSans"/>
              </a:rPr>
              <a:t>che presenta un’</a:t>
            </a:r>
            <a:r>
              <a:rPr lang="it-IT" sz="1800" b="0" i="0" u="none" strike="noStrike" baseline="0" dirty="0">
                <a:solidFill>
                  <a:srgbClr val="FFC000"/>
                </a:solidFill>
                <a:latin typeface="DejaVuSans"/>
              </a:rPr>
              <a:t>incidenza percentuale della superficie coltivata con metodo biologico</a:t>
            </a:r>
            <a:r>
              <a:rPr lang="it-IT" sz="1800" b="0" i="0" u="none" strike="noStrike" baseline="0" dirty="0">
                <a:latin typeface="DejaVuSans"/>
              </a:rPr>
              <a:t>, ivi inclusa la superficie in conversione al metodo biologico, pari al</a:t>
            </a:r>
            <a:endParaRPr lang="it-IT" dirty="0"/>
          </a:p>
          <a:p>
            <a:pPr algn="l"/>
            <a:endParaRPr lang="it-IT" sz="1800" b="0" i="0" u="none" strike="noStrike" baseline="0" dirty="0">
              <a:latin typeface="DejaVuSans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3C07F1D1-7F70-66F5-B5C6-D51EE277D2F9}"/>
              </a:ext>
            </a:extLst>
          </p:cNvPr>
          <p:cNvSpPr txBox="1"/>
          <p:nvPr/>
        </p:nvSpPr>
        <p:spPr>
          <a:xfrm>
            <a:off x="2715151" y="2552487"/>
            <a:ext cx="205622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4000" b="0" i="1" u="none" strike="noStrike" baseline="0" dirty="0">
                <a:latin typeface="DejaVuSans-Oblique"/>
              </a:rPr>
              <a:t>20%bio</a:t>
            </a:r>
            <a:endParaRPr lang="it-IT" sz="4000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9B4D3971-9214-7B95-A362-8CFEF5B4AA31}"/>
              </a:ext>
            </a:extLst>
          </p:cNvPr>
          <p:cNvSpPr txBox="1"/>
          <p:nvPr/>
        </p:nvSpPr>
        <p:spPr>
          <a:xfrm>
            <a:off x="6523981" y="2511667"/>
            <a:ext cx="251904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3200" i="1" dirty="0">
                <a:latin typeface="DejaVuSans-Oblique"/>
              </a:rPr>
              <a:t>SAU totale</a:t>
            </a:r>
          </a:p>
          <a:p>
            <a:pPr algn="ctr"/>
            <a:endParaRPr lang="it-IT" sz="3200" dirty="0"/>
          </a:p>
        </p:txBody>
      </p:sp>
      <p:cxnSp>
        <p:nvCxnSpPr>
          <p:cNvPr id="7" name="Connettore 2 6">
            <a:extLst>
              <a:ext uri="{FF2B5EF4-FFF2-40B4-BE49-F238E27FC236}">
                <a16:creationId xmlns:a16="http://schemas.microsoft.com/office/drawing/2014/main" id="{383B3F1D-6910-56D6-0336-F203A45FE363}"/>
              </a:ext>
            </a:extLst>
          </p:cNvPr>
          <p:cNvCxnSpPr>
            <a:cxnSpLocks/>
          </p:cNvCxnSpPr>
          <p:nvPr/>
        </p:nvCxnSpPr>
        <p:spPr>
          <a:xfrm>
            <a:off x="5047980" y="2895555"/>
            <a:ext cx="1476000" cy="0"/>
          </a:xfrm>
          <a:prstGeom prst="straightConnector1">
            <a:avLst/>
          </a:prstGeom>
          <a:ln w="1016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1FA553AC-DCC7-05C8-DB56-DDA5CE797334}"/>
              </a:ext>
            </a:extLst>
          </p:cNvPr>
          <p:cNvSpPr txBox="1"/>
          <p:nvPr/>
        </p:nvSpPr>
        <p:spPr>
          <a:xfrm>
            <a:off x="1576358" y="3910065"/>
            <a:ext cx="8341798" cy="19082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it-IT" sz="1800" b="0" i="0" u="none" strike="noStrike" baseline="0" dirty="0">
                <a:latin typeface="DejaVuSans"/>
              </a:rPr>
              <a:t>Il  Distretto deve comprendere una superficie </a:t>
            </a:r>
            <a:r>
              <a:rPr lang="it-IT" sz="1800" b="0" i="0" u="none" strike="noStrike" baseline="0" dirty="0" err="1">
                <a:latin typeface="DejaVuSans"/>
              </a:rPr>
              <a:t>bio</a:t>
            </a:r>
            <a:r>
              <a:rPr lang="it-IT" sz="1800" b="0" i="0" u="none" strike="noStrike" baseline="0" dirty="0">
                <a:latin typeface="DejaVuSans"/>
              </a:rPr>
              <a:t>  minimo   del  </a:t>
            </a:r>
            <a:r>
              <a:rPr lang="it-IT" sz="3200" b="0" i="0" u="none" strike="noStrike" baseline="0" dirty="0">
                <a:latin typeface="DejaVuSans"/>
              </a:rPr>
              <a:t>20% del  20%</a:t>
            </a:r>
          </a:p>
          <a:p>
            <a:pPr algn="l"/>
            <a:endParaRPr lang="it-IT" sz="3600" dirty="0">
              <a:latin typeface="DejaVuSans"/>
            </a:endParaRPr>
          </a:p>
          <a:p>
            <a:r>
              <a:rPr lang="it-IT" sz="1800" b="0" i="0" u="none" strike="noStrike" baseline="0" dirty="0">
                <a:latin typeface="DejaVuSans"/>
              </a:rPr>
              <a:t> Il  territorio minimo di operatività del distretto </a:t>
            </a:r>
            <a:r>
              <a:rPr lang="it-IT" sz="1800" b="0" i="0" u="none" strike="noStrike" baseline="0" dirty="0" err="1">
                <a:latin typeface="DejaVuSans"/>
              </a:rPr>
              <a:t>bio</a:t>
            </a:r>
            <a:r>
              <a:rPr lang="it-IT" sz="1800" b="0" i="0" u="none" strike="noStrike" baseline="0" dirty="0">
                <a:latin typeface="DejaVuSans"/>
              </a:rPr>
              <a:t> è      </a:t>
            </a:r>
            <a:r>
              <a:rPr lang="it-IT" sz="3200" b="0" i="0" u="none" strike="noStrike" baseline="0" dirty="0">
                <a:latin typeface="DejaVuSans"/>
              </a:rPr>
              <a:t>di    </a:t>
            </a:r>
            <a:r>
              <a:rPr lang="it-IT" sz="3200" i="1" dirty="0">
                <a:latin typeface="DejaVuSans-Oblique"/>
              </a:rPr>
              <a:t>5 comuni</a:t>
            </a:r>
            <a:endParaRPr lang="it-IT" sz="3200" dirty="0"/>
          </a:p>
          <a:p>
            <a:pPr algn="l"/>
            <a:endParaRPr lang="it-IT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EEA510E8-056D-B48F-2A5D-1BF12C493A57}"/>
              </a:ext>
            </a:extLst>
          </p:cNvPr>
          <p:cNvSpPr txBox="1"/>
          <p:nvPr/>
        </p:nvSpPr>
        <p:spPr>
          <a:xfrm>
            <a:off x="4898570" y="158364"/>
            <a:ext cx="2786743" cy="369332"/>
          </a:xfrm>
          <a:prstGeom prst="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it-IT" sz="1800" b="0" i="1" u="none" strike="noStrike" baseline="0" dirty="0">
                <a:latin typeface="DejaVuSans-Oblique"/>
              </a:rPr>
              <a:t>Art. 2 Distretti del biologico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38009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ottotitolo 8">
            <a:extLst>
              <a:ext uri="{FF2B5EF4-FFF2-40B4-BE49-F238E27FC236}">
                <a16:creationId xmlns:a16="http://schemas.microsoft.com/office/drawing/2014/main" id="{2D6076B2-FB1E-4AE8-5BCF-EEEA4FC7D55B}"/>
              </a:ext>
            </a:extLst>
          </p:cNvPr>
          <p:cNvSpPr txBox="1">
            <a:spLocks/>
          </p:cNvSpPr>
          <p:nvPr/>
        </p:nvSpPr>
        <p:spPr>
          <a:xfrm>
            <a:off x="4993552" y="5838216"/>
            <a:ext cx="4882718" cy="86142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0000" lnSpcReduction="20000"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2000" b="0" i="0" kern="1200" cap="all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9pPr>
          </a:lstStyle>
          <a:p>
            <a:pPr algn="ctr"/>
            <a:r>
              <a:rPr lang="it-IT" dirty="0"/>
              <a:t>SILVIA ZAMBONI</a:t>
            </a:r>
          </a:p>
          <a:p>
            <a:pPr algn="ctr"/>
            <a:r>
              <a:rPr lang="it-IT" dirty="0" err="1"/>
              <a:t>VicePresidente</a:t>
            </a:r>
            <a:r>
              <a:rPr lang="it-IT" dirty="0"/>
              <a:t> Assemblea legislativa Regione ER</a:t>
            </a:r>
          </a:p>
          <a:p>
            <a:pPr algn="ctr"/>
            <a:r>
              <a:rPr lang="it-IT" dirty="0"/>
              <a:t>Capogruppo Europa Verde</a:t>
            </a:r>
          </a:p>
          <a:p>
            <a:pPr algn="ctr"/>
            <a:endParaRPr lang="it-IT" dirty="0"/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CA587DCF-52CE-6810-86D3-14D432F5C2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682" y="6017147"/>
            <a:ext cx="3985260" cy="5035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magine 9" descr="Immagine che contiene testo, fiore, Elementi grafici, logo&#10;&#10;Descrizione generata automaticamente">
            <a:extLst>
              <a:ext uri="{FF2B5EF4-FFF2-40B4-BE49-F238E27FC236}">
                <a16:creationId xmlns:a16="http://schemas.microsoft.com/office/drawing/2014/main" id="{48599062-73E5-20B9-5930-1756B53830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9490" y="5779942"/>
            <a:ext cx="977967" cy="977967"/>
          </a:xfrm>
          <a:prstGeom prst="rect">
            <a:avLst/>
          </a:prstGeom>
        </p:spPr>
      </p:pic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9D48FCE8-5825-1D52-558A-D2D1631DEC42}"/>
              </a:ext>
            </a:extLst>
          </p:cNvPr>
          <p:cNvSpPr txBox="1"/>
          <p:nvPr/>
        </p:nvSpPr>
        <p:spPr>
          <a:xfrm>
            <a:off x="1735418" y="258658"/>
            <a:ext cx="2394858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it-IT" i="1" dirty="0">
                <a:latin typeface="DejaVuSans-Oblique"/>
              </a:rPr>
              <a:t>Composizione del Distretto biologico</a:t>
            </a:r>
            <a:endParaRPr lang="it-IT" dirty="0"/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EF57EABE-18CC-433F-31B6-8FEE9113ED70}"/>
              </a:ext>
            </a:extLst>
          </p:cNvPr>
          <p:cNvSpPr txBox="1"/>
          <p:nvPr/>
        </p:nvSpPr>
        <p:spPr>
          <a:xfrm>
            <a:off x="1727463" y="1511257"/>
            <a:ext cx="2394858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it-IT" i="1" dirty="0">
                <a:latin typeface="DejaVuSans-Oblique"/>
              </a:rPr>
              <a:t>obbligatoriamente</a:t>
            </a:r>
            <a:endParaRPr lang="it-IT" dirty="0"/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2CD9DA5C-CFA0-12D6-E053-07B4E380F5F5}"/>
              </a:ext>
            </a:extLst>
          </p:cNvPr>
          <p:cNvSpPr txBox="1"/>
          <p:nvPr/>
        </p:nvSpPr>
        <p:spPr>
          <a:xfrm>
            <a:off x="337021" y="2160919"/>
            <a:ext cx="5175742" cy="369331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/>
            <a:r>
              <a:rPr lang="it-IT" sz="1800" b="0" i="0" u="none" strike="noStrike" baseline="0" dirty="0">
                <a:latin typeface="DejaVuSans"/>
              </a:rPr>
              <a:t>a) imprenditori agricoli biologici, singoli o associati, anche in regime di conversione ovvero a regime misto biologico e convenzionale che operano sul territorio del distretto, anche organizzati in reti di imprese;</a:t>
            </a:r>
          </a:p>
          <a:p>
            <a:pPr algn="l"/>
            <a:endParaRPr lang="it-IT" sz="1800" b="0" i="0" u="none" strike="noStrike" baseline="0" dirty="0">
              <a:latin typeface="DejaVuSans"/>
            </a:endParaRPr>
          </a:p>
          <a:p>
            <a:pPr algn="l"/>
            <a:r>
              <a:rPr lang="it-IT" sz="1800" b="0" i="0" u="none" strike="noStrike" baseline="0" dirty="0">
                <a:latin typeface="DejaVuSans"/>
              </a:rPr>
              <a:t>b) soggetti singoli o associati, compresi le società cooperative e i consorzi, che intervengono nella filiera biologica dalla fase della produzione, della preparazione fino alla distribuzione;</a:t>
            </a:r>
          </a:p>
          <a:p>
            <a:pPr algn="l"/>
            <a:endParaRPr lang="it-IT" sz="1800" b="0" i="0" u="none" strike="noStrike" baseline="0" dirty="0">
              <a:latin typeface="DejaVuSans"/>
            </a:endParaRPr>
          </a:p>
          <a:p>
            <a:pPr algn="l"/>
            <a:r>
              <a:rPr lang="it-IT" sz="1800" b="0" i="0" u="none" strike="noStrike" baseline="0" dirty="0">
                <a:latin typeface="DejaVuSans"/>
              </a:rPr>
              <a:t>c) associazioni di produttori biologici, se presenti sul territorio.</a:t>
            </a:r>
            <a:endParaRPr lang="it-IT" dirty="0"/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BDFAA677-C99E-1108-FF44-5073F9BD4F42}"/>
              </a:ext>
            </a:extLst>
          </p:cNvPr>
          <p:cNvSpPr txBox="1"/>
          <p:nvPr/>
        </p:nvSpPr>
        <p:spPr>
          <a:xfrm>
            <a:off x="6377369" y="1196929"/>
            <a:ext cx="5262828" cy="3752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it-IT" sz="1800" b="0" i="0" u="none" strike="noStrike" baseline="0" dirty="0">
                <a:latin typeface="DejaVuSans"/>
              </a:rPr>
              <a:t>devono essere rappresentativi di una SAU biologica di</a:t>
            </a:r>
            <a:endParaRPr lang="it-IT" dirty="0"/>
          </a:p>
        </p:txBody>
      </p:sp>
      <p:sp>
        <p:nvSpPr>
          <p:cNvPr id="30" name="Rettangolo 29">
            <a:extLst>
              <a:ext uri="{FF2B5EF4-FFF2-40B4-BE49-F238E27FC236}">
                <a16:creationId xmlns:a16="http://schemas.microsoft.com/office/drawing/2014/main" id="{EF5432C9-238A-6513-FDEE-3C8A60FCF864}"/>
              </a:ext>
            </a:extLst>
          </p:cNvPr>
          <p:cNvSpPr/>
          <p:nvPr/>
        </p:nvSpPr>
        <p:spPr>
          <a:xfrm>
            <a:off x="183791" y="2050280"/>
            <a:ext cx="5355771" cy="1645415"/>
          </a:xfrm>
          <a:prstGeom prst="rect">
            <a:avLst/>
          </a:prstGeom>
          <a:solidFill>
            <a:schemeClr val="lt1">
              <a:alpha val="0"/>
            </a:schemeClr>
          </a:solidFill>
          <a:ln w="412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26" name="Connettore 2 25">
            <a:extLst>
              <a:ext uri="{FF2B5EF4-FFF2-40B4-BE49-F238E27FC236}">
                <a16:creationId xmlns:a16="http://schemas.microsoft.com/office/drawing/2014/main" id="{054D4D8E-82E4-DB48-C1E6-78C68F499D5F}"/>
              </a:ext>
            </a:extLst>
          </p:cNvPr>
          <p:cNvCxnSpPr>
            <a:cxnSpLocks/>
          </p:cNvCxnSpPr>
          <p:nvPr/>
        </p:nvCxnSpPr>
        <p:spPr>
          <a:xfrm>
            <a:off x="5360363" y="3031668"/>
            <a:ext cx="615458" cy="0"/>
          </a:xfrm>
          <a:prstGeom prst="straightConnector1">
            <a:avLst/>
          </a:prstGeom>
          <a:ln w="1016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D33F87D8-1354-2581-478B-0717F57B987A}"/>
              </a:ext>
            </a:extLst>
          </p:cNvPr>
          <p:cNvSpPr txBox="1"/>
          <p:nvPr/>
        </p:nvSpPr>
        <p:spPr>
          <a:xfrm>
            <a:off x="6582728" y="2914645"/>
            <a:ext cx="34260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it-IT" sz="1800" b="0" i="0" u="none" strike="noStrike" baseline="0" dirty="0">
                <a:latin typeface="DejaVuSans"/>
              </a:rPr>
              <a:t>essere in numero non inferiore a</a:t>
            </a:r>
            <a:endParaRPr lang="it-IT" dirty="0"/>
          </a:p>
        </p:txBody>
      </p:sp>
      <p:sp>
        <p:nvSpPr>
          <p:cNvPr id="42" name="CasellaDiTesto 41">
            <a:extLst>
              <a:ext uri="{FF2B5EF4-FFF2-40B4-BE49-F238E27FC236}">
                <a16:creationId xmlns:a16="http://schemas.microsoft.com/office/drawing/2014/main" id="{E5C5CD19-13EB-94FF-D77A-5B47FDA911B6}"/>
              </a:ext>
            </a:extLst>
          </p:cNvPr>
          <p:cNvSpPr txBox="1"/>
          <p:nvPr/>
        </p:nvSpPr>
        <p:spPr>
          <a:xfrm>
            <a:off x="6594643" y="1709946"/>
            <a:ext cx="516865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600" b="0" i="0" u="none" strike="noStrike" baseline="0" dirty="0">
                <a:latin typeface="DejaVuSans"/>
              </a:rPr>
              <a:t>Almeno il </a:t>
            </a:r>
            <a:r>
              <a:rPr lang="it-IT" sz="2800" b="0" i="0" u="none" strike="noStrike" baseline="0" dirty="0">
                <a:latin typeface="DejaVuSans"/>
              </a:rPr>
              <a:t> </a:t>
            </a:r>
            <a:r>
              <a:rPr lang="it-IT" sz="2800" b="1" i="0" u="none" strike="noStrike" baseline="0" dirty="0">
                <a:solidFill>
                  <a:srgbClr val="FFC000"/>
                </a:solidFill>
                <a:latin typeface="DejaVuSans"/>
              </a:rPr>
              <a:t>20 %</a:t>
            </a:r>
            <a:r>
              <a:rPr lang="it-IT" sz="1800" b="1" i="0" u="none" strike="noStrike" baseline="0" dirty="0">
                <a:latin typeface="DejaVuSans"/>
              </a:rPr>
              <a:t> </a:t>
            </a:r>
            <a:r>
              <a:rPr lang="it-IT" sz="1800" i="0" u="none" strike="noStrike" baseline="0" dirty="0">
                <a:latin typeface="DejaVuSans"/>
              </a:rPr>
              <a:t>della SAU BIO totale dei Comuni</a:t>
            </a:r>
            <a:r>
              <a:rPr lang="it-IT" sz="1600" i="0" u="none" strike="noStrike" baseline="0" dirty="0">
                <a:latin typeface="DejaVuSans"/>
              </a:rPr>
              <a:t> </a:t>
            </a:r>
            <a:endParaRPr lang="it-IT" dirty="0"/>
          </a:p>
        </p:txBody>
      </p:sp>
      <p:sp>
        <p:nvSpPr>
          <p:cNvPr id="46" name="Freccia in giù 45">
            <a:extLst>
              <a:ext uri="{FF2B5EF4-FFF2-40B4-BE49-F238E27FC236}">
                <a16:creationId xmlns:a16="http://schemas.microsoft.com/office/drawing/2014/main" id="{72BB298E-6446-2981-D512-A38BD9DE3C5D}"/>
              </a:ext>
            </a:extLst>
          </p:cNvPr>
          <p:cNvSpPr/>
          <p:nvPr/>
        </p:nvSpPr>
        <p:spPr>
          <a:xfrm>
            <a:off x="8839636" y="1572214"/>
            <a:ext cx="348343" cy="215564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7" name="Freccia in giù 46">
            <a:extLst>
              <a:ext uri="{FF2B5EF4-FFF2-40B4-BE49-F238E27FC236}">
                <a16:creationId xmlns:a16="http://schemas.microsoft.com/office/drawing/2014/main" id="{B1D313B7-38CB-5C64-95FD-EF1CE0D75E2B}"/>
              </a:ext>
            </a:extLst>
          </p:cNvPr>
          <p:cNvSpPr/>
          <p:nvPr/>
        </p:nvSpPr>
        <p:spPr>
          <a:xfrm>
            <a:off x="8812734" y="2660609"/>
            <a:ext cx="348343" cy="215564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8" name="CasellaDiTesto 47">
            <a:extLst>
              <a:ext uri="{FF2B5EF4-FFF2-40B4-BE49-F238E27FC236}">
                <a16:creationId xmlns:a16="http://schemas.microsoft.com/office/drawing/2014/main" id="{17AF02E9-DA5E-099D-849B-0A8631AD9EA8}"/>
              </a:ext>
            </a:extLst>
          </p:cNvPr>
          <p:cNvSpPr txBox="1"/>
          <p:nvPr/>
        </p:nvSpPr>
        <p:spPr>
          <a:xfrm>
            <a:off x="8159591" y="2233166"/>
            <a:ext cx="1654628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it-IT" i="1" dirty="0">
                <a:latin typeface="DejaVuSans-Oblique"/>
              </a:rPr>
              <a:t>In alternativa</a:t>
            </a:r>
            <a:endParaRPr lang="it-IT" dirty="0"/>
          </a:p>
        </p:txBody>
      </p:sp>
      <p:sp>
        <p:nvSpPr>
          <p:cNvPr id="49" name="CasellaDiTesto 48">
            <a:extLst>
              <a:ext uri="{FF2B5EF4-FFF2-40B4-BE49-F238E27FC236}">
                <a16:creationId xmlns:a16="http://schemas.microsoft.com/office/drawing/2014/main" id="{FB6C52FB-D286-8516-44AA-ED615AFC3F28}"/>
              </a:ext>
            </a:extLst>
          </p:cNvPr>
          <p:cNvSpPr txBox="1"/>
          <p:nvPr/>
        </p:nvSpPr>
        <p:spPr>
          <a:xfrm>
            <a:off x="6377369" y="3318104"/>
            <a:ext cx="5908014" cy="1508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it-IT" sz="1800" b="0" i="0" u="none" strike="noStrike" baseline="0" dirty="0">
                <a:latin typeface="DejaVuSans"/>
              </a:rPr>
              <a:t>rappresentative di almeno </a:t>
            </a:r>
            <a:r>
              <a:rPr lang="it-IT" sz="2800" b="1" i="0" u="none" strike="noStrike" baseline="0" dirty="0">
                <a:solidFill>
                  <a:srgbClr val="FFC000"/>
                </a:solidFill>
                <a:latin typeface="DejaVuSans"/>
              </a:rPr>
              <a:t>400 ettari di SAU </a:t>
            </a:r>
            <a:r>
              <a:rPr lang="it-IT" sz="2800" b="1" i="0" u="none" strike="noStrike" baseline="0" dirty="0" err="1">
                <a:solidFill>
                  <a:srgbClr val="FFC000"/>
                </a:solidFill>
                <a:latin typeface="DejaVuSans"/>
              </a:rPr>
              <a:t>bio</a:t>
            </a:r>
            <a:r>
              <a:rPr lang="it-IT" sz="1800" b="0" i="0" u="none" strike="noStrike" baseline="0" dirty="0">
                <a:latin typeface="DejaVuSans"/>
              </a:rPr>
              <a:t>,</a:t>
            </a:r>
          </a:p>
          <a:p>
            <a:pPr algn="l"/>
            <a:r>
              <a:rPr lang="it-IT" b="0" i="0" u="none" strike="noStrike" baseline="0" dirty="0">
                <a:latin typeface="DejaVuSans"/>
              </a:rPr>
              <a:t>ivi inclusa la superficie in conversione al metodo biologico e </a:t>
            </a:r>
            <a:r>
              <a:rPr lang="it-IT" sz="1800" b="0" i="0" u="none" strike="noStrike" baseline="0" dirty="0">
                <a:latin typeface="DejaVuSans"/>
              </a:rPr>
              <a:t>rappresentare almeno il </a:t>
            </a:r>
            <a:r>
              <a:rPr lang="it-IT" sz="2800" b="1" i="0" u="none" strike="noStrike" baseline="0" dirty="0">
                <a:solidFill>
                  <a:srgbClr val="FFC000"/>
                </a:solidFill>
                <a:latin typeface="DejaVuSans"/>
              </a:rPr>
              <a:t>51%</a:t>
            </a:r>
            <a:r>
              <a:rPr lang="it-IT" sz="1800" b="0" i="0" u="none" strike="noStrike" baseline="0" dirty="0">
                <a:latin typeface="DejaVuSans"/>
              </a:rPr>
              <a:t> dei componenti del consiglio direttivo</a:t>
            </a:r>
            <a:endParaRPr lang="it-IT" dirty="0"/>
          </a:p>
        </p:txBody>
      </p:sp>
      <p:sp>
        <p:nvSpPr>
          <p:cNvPr id="50" name="CasellaDiTesto 49">
            <a:extLst>
              <a:ext uri="{FF2B5EF4-FFF2-40B4-BE49-F238E27FC236}">
                <a16:creationId xmlns:a16="http://schemas.microsoft.com/office/drawing/2014/main" id="{82A09109-DEC8-99C7-B1D3-E8A569617056}"/>
              </a:ext>
            </a:extLst>
          </p:cNvPr>
          <p:cNvSpPr txBox="1"/>
          <p:nvPr/>
        </p:nvSpPr>
        <p:spPr>
          <a:xfrm>
            <a:off x="9778675" y="2837701"/>
            <a:ext cx="165462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it-IT" sz="2800" b="1" dirty="0">
                <a:solidFill>
                  <a:srgbClr val="FFC000"/>
                </a:solidFill>
                <a:latin typeface="DejaVuSans"/>
              </a:rPr>
              <a:t>30 unità</a:t>
            </a:r>
            <a:endParaRPr lang="it-IT" sz="2800" b="1" dirty="0">
              <a:solidFill>
                <a:srgbClr val="FFC000"/>
              </a:solidFill>
            </a:endParaRPr>
          </a:p>
        </p:txBody>
      </p:sp>
      <p:sp>
        <p:nvSpPr>
          <p:cNvPr id="53" name="Parentesi graffa aperta 52">
            <a:extLst>
              <a:ext uri="{FF2B5EF4-FFF2-40B4-BE49-F238E27FC236}">
                <a16:creationId xmlns:a16="http://schemas.microsoft.com/office/drawing/2014/main" id="{CBA223A3-8C96-D151-3763-9C8D46CD6956}"/>
              </a:ext>
            </a:extLst>
          </p:cNvPr>
          <p:cNvSpPr/>
          <p:nvPr/>
        </p:nvSpPr>
        <p:spPr>
          <a:xfrm>
            <a:off x="6032971" y="1299056"/>
            <a:ext cx="352143" cy="3451097"/>
          </a:xfrm>
          <a:prstGeom prst="leftBrac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00239CAA-0630-E2C5-3C4A-A6679296FA5F}"/>
              </a:ext>
            </a:extLst>
          </p:cNvPr>
          <p:cNvSpPr txBox="1"/>
          <p:nvPr/>
        </p:nvSpPr>
        <p:spPr>
          <a:xfrm>
            <a:off x="4898570" y="158364"/>
            <a:ext cx="2786743" cy="369332"/>
          </a:xfrm>
          <a:prstGeom prst="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it-IT" sz="1800" b="0" i="1" u="none" strike="noStrike" baseline="0" dirty="0">
                <a:latin typeface="DejaVuSans-Oblique"/>
              </a:rPr>
              <a:t>Art. 2 Distretti del biologico</a:t>
            </a:r>
            <a:endParaRPr lang="it-IT" dirty="0"/>
          </a:p>
        </p:txBody>
      </p:sp>
      <p:sp>
        <p:nvSpPr>
          <p:cNvPr id="6" name="Freccia in giù 5">
            <a:extLst>
              <a:ext uri="{FF2B5EF4-FFF2-40B4-BE49-F238E27FC236}">
                <a16:creationId xmlns:a16="http://schemas.microsoft.com/office/drawing/2014/main" id="{499390C3-C23C-0AFA-AB6C-E940C426A3A5}"/>
              </a:ext>
            </a:extLst>
          </p:cNvPr>
          <p:cNvSpPr/>
          <p:nvPr/>
        </p:nvSpPr>
        <p:spPr>
          <a:xfrm>
            <a:off x="2682476" y="1074680"/>
            <a:ext cx="500743" cy="369332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604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2" grpId="0" animBg="1"/>
      <p:bldP spid="23" grpId="0"/>
      <p:bldP spid="30" grpId="0" animBg="1"/>
      <p:bldP spid="40" grpId="0"/>
      <p:bldP spid="42" grpId="0"/>
      <p:bldP spid="46" grpId="0" animBg="1"/>
      <p:bldP spid="47" grpId="0" animBg="1"/>
      <p:bldP spid="48" grpId="0" animBg="1"/>
      <p:bldP spid="49" grpId="0"/>
      <p:bldP spid="50" grpId="0"/>
      <p:bldP spid="53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ottotitolo 8">
            <a:extLst>
              <a:ext uri="{FF2B5EF4-FFF2-40B4-BE49-F238E27FC236}">
                <a16:creationId xmlns:a16="http://schemas.microsoft.com/office/drawing/2014/main" id="{2D6076B2-FB1E-4AE8-5BCF-EEEA4FC7D55B}"/>
              </a:ext>
            </a:extLst>
          </p:cNvPr>
          <p:cNvSpPr txBox="1">
            <a:spLocks/>
          </p:cNvSpPr>
          <p:nvPr/>
        </p:nvSpPr>
        <p:spPr>
          <a:xfrm>
            <a:off x="4993552" y="5838216"/>
            <a:ext cx="4882718" cy="86142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0000" lnSpcReduction="20000"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2000" b="0" i="0" kern="1200" cap="all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9pPr>
          </a:lstStyle>
          <a:p>
            <a:pPr algn="ctr"/>
            <a:r>
              <a:rPr lang="it-IT" dirty="0"/>
              <a:t>SILVIA ZAMBONI</a:t>
            </a:r>
          </a:p>
          <a:p>
            <a:pPr algn="ctr"/>
            <a:r>
              <a:rPr lang="it-IT" dirty="0" err="1"/>
              <a:t>VicePresidente</a:t>
            </a:r>
            <a:r>
              <a:rPr lang="it-IT" dirty="0"/>
              <a:t> Assemblea legislativa Regione ER</a:t>
            </a:r>
          </a:p>
          <a:p>
            <a:pPr algn="ctr"/>
            <a:r>
              <a:rPr lang="it-IT" dirty="0"/>
              <a:t>Capogruppo Europa Verde</a:t>
            </a:r>
          </a:p>
          <a:p>
            <a:pPr algn="ctr"/>
            <a:endParaRPr lang="it-IT" dirty="0"/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CA587DCF-52CE-6810-86D3-14D432F5C2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682" y="6017147"/>
            <a:ext cx="3985260" cy="5035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magine 9" descr="Immagine che contiene testo, fiore, Elementi grafici, logo&#10;&#10;Descrizione generata automaticamente">
            <a:extLst>
              <a:ext uri="{FF2B5EF4-FFF2-40B4-BE49-F238E27FC236}">
                <a16:creationId xmlns:a16="http://schemas.microsoft.com/office/drawing/2014/main" id="{48599062-73E5-20B9-5930-1756B53830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9490" y="5779942"/>
            <a:ext cx="977967" cy="977967"/>
          </a:xfrm>
          <a:prstGeom prst="rect">
            <a:avLst/>
          </a:prstGeom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2BA57B05-4CFD-FE2A-B03E-4EB728B599B9}"/>
              </a:ext>
            </a:extLst>
          </p:cNvPr>
          <p:cNvSpPr txBox="1"/>
          <p:nvPr/>
        </p:nvSpPr>
        <p:spPr>
          <a:xfrm>
            <a:off x="201386" y="1775451"/>
            <a:ext cx="11789228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it-IT" sz="1600" b="0" i="0" u="none" strike="noStrike" baseline="0" dirty="0">
                <a:latin typeface="DejaVuSans"/>
              </a:rPr>
              <a:t>a) enti locali e altri enti pubblici che adottano politiche di tutela delle produzioni biologiche, di difesa dell’ambiente, di conservazione del suolo agricolo e di difesa della biodiversità; b) enti di ricerca pubblici e privati che svolgono attività scientifica in materia di produzione biologica;</a:t>
            </a:r>
          </a:p>
          <a:p>
            <a:pPr algn="l"/>
            <a:r>
              <a:rPr lang="it-IT" sz="1600" b="0" i="0" u="none" strike="noStrike" baseline="0" dirty="0">
                <a:latin typeface="DejaVuSans"/>
              </a:rPr>
              <a:t>c) Università, enti accreditati per la gestione delle attività di formazione professionale, scuole e soggetti dell’ecosistema regionale di ricerca e innovazione che svolgono attività rivolta alla conoscenza e allo sviluppo delle produzioni biologiche;</a:t>
            </a:r>
          </a:p>
          <a:p>
            <a:pPr algn="l"/>
            <a:r>
              <a:rPr lang="it-IT" sz="1600" b="0" i="0" u="none" strike="noStrike" baseline="0" dirty="0">
                <a:latin typeface="DejaVuSans"/>
              </a:rPr>
              <a:t>d) enti e associazioni che svolgono attività di tutela e valorizzazione dell’ambiente e del territorio;</a:t>
            </a:r>
          </a:p>
          <a:p>
            <a:pPr algn="l"/>
            <a:r>
              <a:rPr lang="it-IT" sz="1600" b="0" i="0" u="none" strike="noStrike" baseline="0" dirty="0">
                <a:latin typeface="DejaVuSans"/>
              </a:rPr>
              <a:t>e) imprenditori agricoli, singoli o associati, che non adottano il metodo biologico;</a:t>
            </a:r>
          </a:p>
          <a:p>
            <a:pPr algn="l"/>
            <a:r>
              <a:rPr lang="it-IT" sz="1600" b="0" i="0" u="none" strike="noStrike" baseline="0" dirty="0">
                <a:latin typeface="DejaVuSans"/>
              </a:rPr>
              <a:t>f) enti e associazioni pubblici e privati, consorzi, fondazioni, aziende speciali, società a partecipazione pubblica ed enti economici regionali che svolgono attività nell'ambito della formazione, della promozione del territorio e dei prodotti agricoli, della ricerca e dell'innovazione finalizzate allo sviluppo del sistema produttivo primario;</a:t>
            </a:r>
          </a:p>
          <a:p>
            <a:pPr algn="l"/>
            <a:r>
              <a:rPr lang="it-IT" sz="1600" b="0" i="0" u="none" strike="noStrike" baseline="0" dirty="0">
                <a:latin typeface="DejaVuSans"/>
              </a:rPr>
              <a:t>g) associazioni locali di consumatori;</a:t>
            </a:r>
          </a:p>
          <a:p>
            <a:pPr algn="l"/>
            <a:r>
              <a:rPr lang="it-IT" sz="1600" b="0" i="0" u="none" strike="noStrike" baseline="0" dirty="0">
                <a:latin typeface="DejaVuSans"/>
              </a:rPr>
              <a:t>h) organizzazioni di produttori;</a:t>
            </a:r>
          </a:p>
          <a:p>
            <a:pPr algn="l"/>
            <a:r>
              <a:rPr lang="it-IT" sz="1600" b="0" i="0" u="none" strike="noStrike" baseline="0" dirty="0">
                <a:latin typeface="DejaVuSans"/>
              </a:rPr>
              <a:t>i) organizzazioni professionali agricole, organizzazioni sindacali e associazioni di rappresentanza della cooperazione del territorio di riferimento;</a:t>
            </a:r>
          </a:p>
          <a:p>
            <a:pPr algn="l"/>
            <a:r>
              <a:rPr lang="it-IT" sz="1600" b="0" i="0" u="none" strike="noStrike" baseline="0" dirty="0">
                <a:latin typeface="DejaVuSans"/>
              </a:rPr>
              <a:t>j) altri soggetti privati volti a consolidare l’aggregazione e il confronto dei diversi interessi locali per la valorizzazione delle risorse e lo sviluppo economico del territorio, in sintonia con ambiente e tradizione storica.</a:t>
            </a:r>
            <a:endParaRPr lang="it-IT" sz="1600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A9E7DE1E-AFF0-7DB5-F81D-39A34D831711}"/>
              </a:ext>
            </a:extLst>
          </p:cNvPr>
          <p:cNvSpPr txBox="1"/>
          <p:nvPr/>
        </p:nvSpPr>
        <p:spPr>
          <a:xfrm>
            <a:off x="1284064" y="107020"/>
            <a:ext cx="2394858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it-IT" i="1" dirty="0">
                <a:latin typeface="DejaVuSans-Oblique"/>
              </a:rPr>
              <a:t>Composizione del Distretto biologico</a:t>
            </a:r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58447A3A-F934-A266-55C7-D25E426E1CCB}"/>
              </a:ext>
            </a:extLst>
          </p:cNvPr>
          <p:cNvSpPr txBox="1"/>
          <p:nvPr/>
        </p:nvSpPr>
        <p:spPr>
          <a:xfrm>
            <a:off x="1346881" y="1301208"/>
            <a:ext cx="2394858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it-IT" i="1" dirty="0">
                <a:latin typeface="DejaVuSans-Oblique"/>
              </a:rPr>
              <a:t>volontariamente</a:t>
            </a:r>
            <a:endParaRPr lang="it-IT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0DAEAE56-BE51-94D4-CAF8-4E7DBDFCD85C}"/>
              </a:ext>
            </a:extLst>
          </p:cNvPr>
          <p:cNvSpPr txBox="1"/>
          <p:nvPr/>
        </p:nvSpPr>
        <p:spPr>
          <a:xfrm>
            <a:off x="4898570" y="158364"/>
            <a:ext cx="2786743" cy="369332"/>
          </a:xfrm>
          <a:prstGeom prst="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it-IT" sz="1800" b="0" i="1" u="none" strike="noStrike" baseline="0" dirty="0">
                <a:latin typeface="DejaVuSans-Oblique"/>
              </a:rPr>
              <a:t>Art. 2 Distretti del biologico</a:t>
            </a:r>
            <a:endParaRPr lang="it-IT" dirty="0"/>
          </a:p>
        </p:txBody>
      </p:sp>
      <p:sp>
        <p:nvSpPr>
          <p:cNvPr id="7" name="Freccia in giù 6">
            <a:extLst>
              <a:ext uri="{FF2B5EF4-FFF2-40B4-BE49-F238E27FC236}">
                <a16:creationId xmlns:a16="http://schemas.microsoft.com/office/drawing/2014/main" id="{5F239709-682F-E27F-C5A8-A3388F9B0C61}"/>
              </a:ext>
            </a:extLst>
          </p:cNvPr>
          <p:cNvSpPr/>
          <p:nvPr/>
        </p:nvSpPr>
        <p:spPr>
          <a:xfrm>
            <a:off x="2293938" y="879421"/>
            <a:ext cx="500743" cy="369332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46251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ottotitolo 8">
            <a:extLst>
              <a:ext uri="{FF2B5EF4-FFF2-40B4-BE49-F238E27FC236}">
                <a16:creationId xmlns:a16="http://schemas.microsoft.com/office/drawing/2014/main" id="{2D6076B2-FB1E-4AE8-5BCF-EEEA4FC7D55B}"/>
              </a:ext>
            </a:extLst>
          </p:cNvPr>
          <p:cNvSpPr txBox="1">
            <a:spLocks/>
          </p:cNvSpPr>
          <p:nvPr/>
        </p:nvSpPr>
        <p:spPr>
          <a:xfrm>
            <a:off x="4993552" y="5838216"/>
            <a:ext cx="4882718" cy="86142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0000" lnSpcReduction="20000"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2000" b="0" i="0" kern="1200" cap="all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9pPr>
          </a:lstStyle>
          <a:p>
            <a:pPr algn="ctr"/>
            <a:r>
              <a:rPr lang="it-IT" dirty="0"/>
              <a:t>SILVIA ZAMBONI</a:t>
            </a:r>
          </a:p>
          <a:p>
            <a:pPr algn="ctr"/>
            <a:r>
              <a:rPr lang="it-IT" dirty="0" err="1"/>
              <a:t>VicePresidente</a:t>
            </a:r>
            <a:r>
              <a:rPr lang="it-IT" dirty="0"/>
              <a:t> Assemblea legislativa Regione ER</a:t>
            </a:r>
          </a:p>
          <a:p>
            <a:pPr algn="ctr"/>
            <a:r>
              <a:rPr lang="it-IT" dirty="0"/>
              <a:t>Capogruppo Europa Verde</a:t>
            </a:r>
          </a:p>
          <a:p>
            <a:pPr algn="ctr"/>
            <a:endParaRPr lang="it-IT" dirty="0"/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CA587DCF-52CE-6810-86D3-14D432F5C2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682" y="6017147"/>
            <a:ext cx="3985260" cy="5035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magine 9" descr="Immagine che contiene testo, fiore, Elementi grafici, logo&#10;&#10;Descrizione generata automaticamente">
            <a:extLst>
              <a:ext uri="{FF2B5EF4-FFF2-40B4-BE49-F238E27FC236}">
                <a16:creationId xmlns:a16="http://schemas.microsoft.com/office/drawing/2014/main" id="{48599062-73E5-20B9-5930-1756B53830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9490" y="5779942"/>
            <a:ext cx="977967" cy="977967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0CA17DB8-D546-0B03-7C15-7BBC9FB39506}"/>
              </a:ext>
            </a:extLst>
          </p:cNvPr>
          <p:cNvSpPr txBox="1"/>
          <p:nvPr/>
        </p:nvSpPr>
        <p:spPr>
          <a:xfrm>
            <a:off x="1429266" y="1984728"/>
            <a:ext cx="2640909" cy="646331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800" b="0" i="1" u="none" strike="noStrike" baseline="0" dirty="0">
                <a:latin typeface="DejaVuSans-Oblique"/>
              </a:rPr>
              <a:t>Comitato promotore del distretto del biologico</a:t>
            </a:r>
            <a:endParaRPr lang="it-IT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F972B99-157E-4004-0047-57AD1CA369E6}"/>
              </a:ext>
            </a:extLst>
          </p:cNvPr>
          <p:cNvSpPr txBox="1"/>
          <p:nvPr/>
        </p:nvSpPr>
        <p:spPr>
          <a:xfrm>
            <a:off x="930130" y="3499691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b="0" i="0" u="none" strike="noStrike" baseline="0" dirty="0">
                <a:latin typeface="DejaVuSans"/>
              </a:rPr>
              <a:t>costituito dai soggetti di cui all’articolo 2</a:t>
            </a:r>
            <a:endParaRPr lang="it-IT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7B71F2DC-CC5B-7ED5-3606-769BC9B144F1}"/>
              </a:ext>
            </a:extLst>
          </p:cNvPr>
          <p:cNvSpPr txBox="1"/>
          <p:nvPr/>
        </p:nvSpPr>
        <p:spPr>
          <a:xfrm>
            <a:off x="6162050" y="1363293"/>
            <a:ext cx="378693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b="0" i="0" u="none" strike="noStrike" baseline="0" dirty="0">
                <a:latin typeface="DejaVuSans"/>
              </a:rPr>
              <a:t>promuove l’individuazione e la costituzione del distretto del biologico</a:t>
            </a:r>
            <a:endParaRPr lang="it-IT" dirty="0"/>
          </a:p>
        </p:txBody>
      </p:sp>
      <p:sp>
        <p:nvSpPr>
          <p:cNvPr id="5" name="Freccia a destra 4">
            <a:extLst>
              <a:ext uri="{FF2B5EF4-FFF2-40B4-BE49-F238E27FC236}">
                <a16:creationId xmlns:a16="http://schemas.microsoft.com/office/drawing/2014/main" id="{027A6E11-C65B-D301-89D6-C9CF4C839719}"/>
              </a:ext>
            </a:extLst>
          </p:cNvPr>
          <p:cNvSpPr/>
          <p:nvPr/>
        </p:nvSpPr>
        <p:spPr>
          <a:xfrm>
            <a:off x="4489285" y="2084877"/>
            <a:ext cx="867897" cy="503964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C66BDA27-5C5A-AFCC-03E4-C4FCAE3E51A0}"/>
              </a:ext>
            </a:extLst>
          </p:cNvPr>
          <p:cNvSpPr txBox="1"/>
          <p:nvPr/>
        </p:nvSpPr>
        <p:spPr>
          <a:xfrm>
            <a:off x="853194" y="4905302"/>
            <a:ext cx="397302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b="0" i="0" u="none" strike="noStrike" baseline="0" dirty="0">
                <a:latin typeface="DejaVuSans"/>
              </a:rPr>
              <a:t>formalizzano la loro partecipazione attraverso la stipula e la sottoscrizione di un </a:t>
            </a:r>
            <a:r>
              <a:rPr lang="it-IT" sz="1800" b="1" i="0" u="none" strike="noStrike" baseline="0" dirty="0">
                <a:solidFill>
                  <a:srgbClr val="00B0F0"/>
                </a:solidFill>
                <a:latin typeface="DejaVuSans"/>
              </a:rPr>
              <a:t>protocollo costitutivo</a:t>
            </a:r>
            <a:endParaRPr lang="it-IT" b="1" dirty="0">
              <a:solidFill>
                <a:srgbClr val="00B0F0"/>
              </a:solidFill>
            </a:endParaRP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66EC4B11-3B21-93F0-0A84-288D02F3D38E}"/>
              </a:ext>
            </a:extLst>
          </p:cNvPr>
          <p:cNvSpPr txBox="1"/>
          <p:nvPr/>
        </p:nvSpPr>
        <p:spPr>
          <a:xfrm>
            <a:off x="6162050" y="2131465"/>
            <a:ext cx="4627440" cy="12205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it-IT" sz="1800" b="0" i="0" u="none" strike="noStrike" baseline="0" dirty="0">
                <a:latin typeface="DejaVuSans"/>
              </a:rPr>
              <a:t>individua al proprio interno un </a:t>
            </a:r>
            <a:r>
              <a:rPr lang="it-IT" sz="1800" b="1" i="0" u="none" strike="noStrike" baseline="0" dirty="0">
                <a:solidFill>
                  <a:srgbClr val="00B0F0"/>
                </a:solidFill>
                <a:latin typeface="DejaVuSans"/>
              </a:rPr>
              <a:t>soggetto gestore </a:t>
            </a:r>
            <a:r>
              <a:rPr lang="it-IT" sz="1800" b="0" i="0" u="none" strike="noStrike" baseline="0" dirty="0">
                <a:latin typeface="DejaVuSans"/>
              </a:rPr>
              <a:t>per la rappresentanza esterna del</a:t>
            </a:r>
          </a:p>
          <a:p>
            <a:pPr algn="l"/>
            <a:r>
              <a:rPr lang="it-IT" sz="1800" b="0" i="0" u="none" strike="noStrike" baseline="0" dirty="0">
                <a:latin typeface="DejaVuSans"/>
              </a:rPr>
              <a:t>Comitato medesimo e per l’inoltro della richiesta di riconoscimento alla Regione</a:t>
            </a:r>
            <a:endParaRPr lang="it-IT" dirty="0"/>
          </a:p>
        </p:txBody>
      </p:sp>
      <p:sp>
        <p:nvSpPr>
          <p:cNvPr id="20" name="Parentesi graffa aperta 19">
            <a:extLst>
              <a:ext uri="{FF2B5EF4-FFF2-40B4-BE49-F238E27FC236}">
                <a16:creationId xmlns:a16="http://schemas.microsoft.com/office/drawing/2014/main" id="{71486840-574C-4158-FAB4-1E4383FCD222}"/>
              </a:ext>
            </a:extLst>
          </p:cNvPr>
          <p:cNvSpPr/>
          <p:nvPr/>
        </p:nvSpPr>
        <p:spPr>
          <a:xfrm>
            <a:off x="5503808" y="1418478"/>
            <a:ext cx="590284" cy="1828205"/>
          </a:xfrm>
          <a:prstGeom prst="leftBrace">
            <a:avLst/>
          </a:prstGeom>
          <a:ln w="152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BB98811A-5A44-6CDF-43FD-55DAB66707F0}"/>
              </a:ext>
            </a:extLst>
          </p:cNvPr>
          <p:cNvSpPr txBox="1"/>
          <p:nvPr/>
        </p:nvSpPr>
        <p:spPr>
          <a:xfrm>
            <a:off x="4898570" y="158364"/>
            <a:ext cx="3113316" cy="646331"/>
          </a:xfrm>
          <a:prstGeom prst="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it-IT" sz="1800" b="0" i="1" u="none" strike="noStrike" baseline="0" dirty="0">
                <a:latin typeface="DejaVuSans-Oblique"/>
              </a:rPr>
              <a:t>Art. 3 Comitato promotore del distretto del biologico</a:t>
            </a:r>
            <a:endParaRPr lang="it-IT" dirty="0"/>
          </a:p>
        </p:txBody>
      </p:sp>
      <p:sp>
        <p:nvSpPr>
          <p:cNvPr id="23" name="Freccia in giù 22">
            <a:extLst>
              <a:ext uri="{FF2B5EF4-FFF2-40B4-BE49-F238E27FC236}">
                <a16:creationId xmlns:a16="http://schemas.microsoft.com/office/drawing/2014/main" id="{4621BA90-EB70-8CF1-E66E-9A8F5C294A9E}"/>
              </a:ext>
            </a:extLst>
          </p:cNvPr>
          <p:cNvSpPr/>
          <p:nvPr/>
        </p:nvSpPr>
        <p:spPr>
          <a:xfrm>
            <a:off x="2520268" y="2768589"/>
            <a:ext cx="447141" cy="793047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Freccia in giù 24">
            <a:extLst>
              <a:ext uri="{FF2B5EF4-FFF2-40B4-BE49-F238E27FC236}">
                <a16:creationId xmlns:a16="http://schemas.microsoft.com/office/drawing/2014/main" id="{2BE8418F-3914-2504-50B9-9F6CDBC77B4E}"/>
              </a:ext>
            </a:extLst>
          </p:cNvPr>
          <p:cNvSpPr/>
          <p:nvPr/>
        </p:nvSpPr>
        <p:spPr>
          <a:xfrm>
            <a:off x="2520268" y="4033396"/>
            <a:ext cx="447141" cy="793047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702E3E10-DA52-0A0F-CF30-A7C379DBFE96}"/>
              </a:ext>
            </a:extLst>
          </p:cNvPr>
          <p:cNvSpPr txBox="1"/>
          <p:nvPr/>
        </p:nvSpPr>
        <p:spPr>
          <a:xfrm>
            <a:off x="5582121" y="3642990"/>
            <a:ext cx="4451463" cy="147732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l"/>
            <a:r>
              <a:rPr lang="it-IT" sz="1800" b="0" i="0" u="none" strike="noStrike" baseline="0" dirty="0">
                <a:latin typeface="DejaVuSans"/>
              </a:rPr>
              <a:t>a) imprenditori agricoli biologici, singoli o associati, anche in regime di conversione ovvero a regime misto biologico e convenzionale che operano sul territorio del distretto, anche organizzati in reti di imprese</a:t>
            </a:r>
            <a:endParaRPr lang="it-IT" dirty="0"/>
          </a:p>
        </p:txBody>
      </p:sp>
      <p:sp>
        <p:nvSpPr>
          <p:cNvPr id="6" name="Freccia a destra 5">
            <a:extLst>
              <a:ext uri="{FF2B5EF4-FFF2-40B4-BE49-F238E27FC236}">
                <a16:creationId xmlns:a16="http://schemas.microsoft.com/office/drawing/2014/main" id="{5616B3C3-F1F5-7844-3DE8-9B5B6E51635F}"/>
              </a:ext>
            </a:extLst>
          </p:cNvPr>
          <p:cNvSpPr/>
          <p:nvPr/>
        </p:nvSpPr>
        <p:spPr>
          <a:xfrm rot="1734914">
            <a:off x="4896023" y="3752090"/>
            <a:ext cx="537978" cy="42745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4125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ottotitolo 8">
            <a:extLst>
              <a:ext uri="{FF2B5EF4-FFF2-40B4-BE49-F238E27FC236}">
                <a16:creationId xmlns:a16="http://schemas.microsoft.com/office/drawing/2014/main" id="{2D6076B2-FB1E-4AE8-5BCF-EEEA4FC7D55B}"/>
              </a:ext>
            </a:extLst>
          </p:cNvPr>
          <p:cNvSpPr txBox="1">
            <a:spLocks/>
          </p:cNvSpPr>
          <p:nvPr/>
        </p:nvSpPr>
        <p:spPr>
          <a:xfrm>
            <a:off x="4993552" y="5838216"/>
            <a:ext cx="4882718" cy="86142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0000" lnSpcReduction="20000"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2000" b="0" i="0" kern="1200" cap="all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9pPr>
          </a:lstStyle>
          <a:p>
            <a:pPr algn="ctr"/>
            <a:r>
              <a:rPr lang="it-IT" dirty="0"/>
              <a:t>SILVIA ZAMBONI</a:t>
            </a:r>
          </a:p>
          <a:p>
            <a:pPr algn="ctr"/>
            <a:r>
              <a:rPr lang="it-IT" dirty="0" err="1"/>
              <a:t>VicePresidente</a:t>
            </a:r>
            <a:r>
              <a:rPr lang="it-IT" dirty="0"/>
              <a:t> Assemblea legislativa Regione ER</a:t>
            </a:r>
          </a:p>
          <a:p>
            <a:pPr algn="ctr"/>
            <a:r>
              <a:rPr lang="it-IT" dirty="0"/>
              <a:t>Capogruppo Europa Verde</a:t>
            </a:r>
          </a:p>
          <a:p>
            <a:pPr algn="ctr"/>
            <a:endParaRPr lang="it-IT" dirty="0"/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CA587DCF-52CE-6810-86D3-14D432F5C2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682" y="6017147"/>
            <a:ext cx="3985260" cy="5035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magine 9" descr="Immagine che contiene testo, fiore, Elementi grafici, logo&#10;&#10;Descrizione generata automaticamente">
            <a:extLst>
              <a:ext uri="{FF2B5EF4-FFF2-40B4-BE49-F238E27FC236}">
                <a16:creationId xmlns:a16="http://schemas.microsoft.com/office/drawing/2014/main" id="{48599062-73E5-20B9-5930-1756B53830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9490" y="5779942"/>
            <a:ext cx="977967" cy="977967"/>
          </a:xfrm>
          <a:prstGeom prst="rect">
            <a:avLst/>
          </a:prstGeom>
        </p:spPr>
      </p:pic>
      <p:sp>
        <p:nvSpPr>
          <p:cNvPr id="6" name="Freccia in giù 5">
            <a:extLst>
              <a:ext uri="{FF2B5EF4-FFF2-40B4-BE49-F238E27FC236}">
                <a16:creationId xmlns:a16="http://schemas.microsoft.com/office/drawing/2014/main" id="{02732FD3-F330-6228-C3BF-C7D1DC2F2791}"/>
              </a:ext>
            </a:extLst>
          </p:cNvPr>
          <p:cNvSpPr/>
          <p:nvPr/>
        </p:nvSpPr>
        <p:spPr>
          <a:xfrm>
            <a:off x="5762176" y="1402785"/>
            <a:ext cx="260075" cy="408126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E9B7F671-ED84-C585-1195-C0543C3FC606}"/>
              </a:ext>
            </a:extLst>
          </p:cNvPr>
          <p:cNvSpPr txBox="1"/>
          <p:nvPr/>
        </p:nvSpPr>
        <p:spPr>
          <a:xfrm>
            <a:off x="4188600" y="934498"/>
            <a:ext cx="3407229" cy="369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800" b="0" i="1" u="none" strike="noStrike" baseline="0" dirty="0">
                <a:latin typeface="DejaVuSans-Oblique"/>
              </a:rPr>
              <a:t>Piano del distretto del biologico</a:t>
            </a:r>
            <a:endParaRPr lang="it-IT" dirty="0"/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17743C25-4520-8278-E8C5-B7604B1E9CDB}"/>
              </a:ext>
            </a:extLst>
          </p:cNvPr>
          <p:cNvSpPr txBox="1"/>
          <p:nvPr/>
        </p:nvSpPr>
        <p:spPr>
          <a:xfrm>
            <a:off x="313941" y="2298786"/>
            <a:ext cx="11564118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AutoNum type="alphaLcParenR"/>
            </a:pPr>
            <a:r>
              <a:rPr lang="it-IT" sz="1600" b="0" i="0" u="none" strike="noStrike" baseline="0" dirty="0">
                <a:latin typeface="DejaVuSans"/>
              </a:rPr>
              <a:t>denominazione;</a:t>
            </a:r>
          </a:p>
          <a:p>
            <a:pPr algn="l"/>
            <a:r>
              <a:rPr lang="it-IT" sz="1600" b="0" i="0" u="none" strike="noStrike" baseline="0" dirty="0">
                <a:latin typeface="DejaVuSans"/>
              </a:rPr>
              <a:t>b) delimitazione territoriale del distretto del biologico, con indicazione della superficie minima condotta con metodo biologico, ivi inclusa la superficie in conversione all’agricoltura biologica;</a:t>
            </a:r>
          </a:p>
          <a:p>
            <a:pPr algn="l"/>
            <a:r>
              <a:rPr lang="it-IT" sz="1600" b="0" i="0" u="none" strike="noStrike" baseline="0" dirty="0">
                <a:latin typeface="DejaVuSans"/>
              </a:rPr>
              <a:t>c) proposta di forma giuridica, conforme all’ordinamento in materia di forme associative e societarie tra soggetti pubblici e privati;</a:t>
            </a:r>
          </a:p>
          <a:p>
            <a:pPr algn="l"/>
            <a:r>
              <a:rPr lang="it-IT" sz="1600" b="0" i="0" u="none" strike="noStrike" baseline="0" dirty="0">
                <a:latin typeface="DejaVuSans"/>
              </a:rPr>
              <a:t>d) elenco dei soggetti partecipanti e relativi ruoli ed interazioni tra gli stessi;</a:t>
            </a:r>
          </a:p>
          <a:p>
            <a:pPr algn="l"/>
            <a:r>
              <a:rPr lang="it-IT" sz="1600" b="0" i="0" u="none" strike="noStrike" baseline="0" dirty="0">
                <a:latin typeface="DejaVuSans"/>
              </a:rPr>
              <a:t>e) proposta di organizzazione amministrativa, con l’indicazione dei componenti del Consiglio direttivo,</a:t>
            </a:r>
          </a:p>
          <a:p>
            <a:pPr algn="l"/>
            <a:r>
              <a:rPr lang="it-IT" sz="1600" b="0" i="0" u="none" strike="noStrike" baseline="0" dirty="0">
                <a:latin typeface="DejaVuSans"/>
              </a:rPr>
              <a:t>indicazione del legale rappresentante e modalità di individuazione e decadenza dello stesso, ipotesi di statuto e ipotesi di regolamento;</a:t>
            </a:r>
          </a:p>
          <a:p>
            <a:pPr algn="l"/>
            <a:r>
              <a:rPr lang="it-IT" sz="1600" b="0" i="0" u="none" strike="noStrike" baseline="0" dirty="0">
                <a:latin typeface="DejaVuSans"/>
              </a:rPr>
              <a:t>f) </a:t>
            </a:r>
            <a:r>
              <a:rPr lang="it-IT" sz="1600" b="0" i="0" u="none" strike="noStrike" baseline="0" dirty="0">
                <a:solidFill>
                  <a:srgbClr val="FFC000"/>
                </a:solidFill>
                <a:latin typeface="DejaVuSans"/>
              </a:rPr>
              <a:t>finalità del distretto del biologico </a:t>
            </a:r>
            <a:r>
              <a:rPr lang="it-IT" sz="1600" b="0" i="0" u="none" strike="noStrike" baseline="0" dirty="0">
                <a:latin typeface="DejaVuSans"/>
              </a:rPr>
              <a:t>e attività che si intendono realizzare in coerenza con gli obiettivi strategici individuati nel protocollo dal Comitato promotore;</a:t>
            </a:r>
          </a:p>
          <a:p>
            <a:pPr algn="l"/>
            <a:r>
              <a:rPr lang="it-IT" sz="1600" b="0" i="0" u="none" strike="noStrike" baseline="0" dirty="0">
                <a:latin typeface="DejaVuSans"/>
              </a:rPr>
              <a:t>g) </a:t>
            </a:r>
            <a:r>
              <a:rPr lang="it-IT" sz="1600" b="0" i="0" u="none" strike="noStrike" baseline="0" dirty="0">
                <a:solidFill>
                  <a:srgbClr val="FFC000"/>
                </a:solidFill>
                <a:latin typeface="DejaVuSans"/>
              </a:rPr>
              <a:t>obiettivi</a:t>
            </a:r>
            <a:r>
              <a:rPr lang="it-IT" sz="1600" b="0" i="0" u="none" strike="noStrike" baseline="0" dirty="0">
                <a:latin typeface="DejaVuSans"/>
              </a:rPr>
              <a:t>, motivazioni e risultati attesi che definiscano la strategia di sviluppo, tra i quali la previsione di percentuale di incremento della superficie agricola utilizzata con il metodo biologico;</a:t>
            </a:r>
          </a:p>
          <a:p>
            <a:pPr algn="l"/>
            <a:r>
              <a:rPr lang="it-IT" sz="1600" b="0" i="0" u="none" strike="noStrike" baseline="0" dirty="0">
                <a:latin typeface="DejaVuSans"/>
              </a:rPr>
              <a:t>h) </a:t>
            </a:r>
            <a:r>
              <a:rPr lang="it-IT" sz="1600" b="0" i="0" u="none" strike="noStrike" baseline="0" dirty="0">
                <a:solidFill>
                  <a:srgbClr val="FFC000"/>
                </a:solidFill>
                <a:latin typeface="DejaVuSans"/>
              </a:rPr>
              <a:t>attività di promozione </a:t>
            </a:r>
            <a:r>
              <a:rPr lang="it-IT" sz="1600" b="0" i="0" u="none" strike="noStrike" baseline="0" dirty="0">
                <a:latin typeface="DejaVuSans"/>
              </a:rPr>
              <a:t>per la costituzione di gruppi di operatori al fine di realizzare forme di certificazione di gruppo;</a:t>
            </a:r>
          </a:p>
          <a:p>
            <a:pPr algn="l"/>
            <a:r>
              <a:rPr lang="it-IT" sz="1600" b="0" i="0" u="none" strike="noStrike" baseline="0" dirty="0">
                <a:latin typeface="DejaVuSans"/>
              </a:rPr>
              <a:t>i) previsione di impatto sulle condizioni di </a:t>
            </a:r>
            <a:r>
              <a:rPr lang="it-IT" sz="1600" b="0" i="0" u="none" strike="noStrike" baseline="0" dirty="0">
                <a:solidFill>
                  <a:srgbClr val="FFC000"/>
                </a:solidFill>
                <a:latin typeface="DejaVuSans"/>
              </a:rPr>
              <a:t>sostenibilità ambientale</a:t>
            </a:r>
            <a:r>
              <a:rPr lang="it-IT" sz="1600" b="0" i="0" u="none" strike="noStrike" baseline="0" dirty="0">
                <a:latin typeface="DejaVuSans"/>
              </a:rPr>
              <a:t>, sulla </a:t>
            </a:r>
            <a:r>
              <a:rPr lang="it-IT" sz="1600" b="0" i="0" u="none" strike="noStrike" baseline="0" dirty="0">
                <a:solidFill>
                  <a:srgbClr val="FFC000"/>
                </a:solidFill>
                <a:latin typeface="DejaVuSans"/>
              </a:rPr>
              <a:t>qualità della vita e del lavoro</a:t>
            </a:r>
            <a:r>
              <a:rPr lang="it-IT" sz="1600" b="0" i="0" u="none" strike="noStrike" baseline="0" dirty="0">
                <a:latin typeface="DejaVuSans"/>
              </a:rPr>
              <a:t>, nonché sulla </a:t>
            </a:r>
            <a:r>
              <a:rPr lang="it-IT" sz="1600" b="0" i="0" u="none" strike="noStrike" baseline="0" dirty="0">
                <a:solidFill>
                  <a:srgbClr val="FFC000"/>
                </a:solidFill>
                <a:latin typeface="DejaVuSans"/>
              </a:rPr>
              <a:t>vitalità economica </a:t>
            </a:r>
            <a:r>
              <a:rPr lang="it-IT" sz="1600" b="0" i="0" u="none" strike="noStrike" baseline="0" dirty="0">
                <a:latin typeface="DejaVuSans"/>
              </a:rPr>
              <a:t>del distretto del biologico.</a:t>
            </a:r>
            <a:endParaRPr lang="it-IT" sz="1600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8DA9BBB4-BB50-B48B-7312-B36DFD9268F1}"/>
              </a:ext>
            </a:extLst>
          </p:cNvPr>
          <p:cNvSpPr txBox="1"/>
          <p:nvPr/>
        </p:nvSpPr>
        <p:spPr>
          <a:xfrm>
            <a:off x="3981771" y="1801734"/>
            <a:ext cx="4149858" cy="369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b="0" i="0" u="none" strike="noStrike" baseline="0" dirty="0">
                <a:latin typeface="DejaVuSans"/>
              </a:rPr>
              <a:t>deve contenere le seguenti  informazioni</a:t>
            </a:r>
            <a:endParaRPr lang="it-IT" dirty="0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99D0F884-7792-E2DA-2D31-8237FE4D30B5}"/>
              </a:ext>
            </a:extLst>
          </p:cNvPr>
          <p:cNvSpPr txBox="1"/>
          <p:nvPr/>
        </p:nvSpPr>
        <p:spPr>
          <a:xfrm>
            <a:off x="665435" y="273013"/>
            <a:ext cx="2153965" cy="369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800" b="0" i="0" u="none" strike="noStrike" baseline="0" dirty="0">
                <a:latin typeface="DejaVuSans"/>
              </a:rPr>
              <a:t>VALIDITA’ DI 3 ANNI</a:t>
            </a:r>
            <a:endParaRPr lang="it-IT" dirty="0"/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19D3DAB2-B469-8450-5FD7-D53E3E845A3D}"/>
              </a:ext>
            </a:extLst>
          </p:cNvPr>
          <p:cNvSpPr txBox="1"/>
          <p:nvPr/>
        </p:nvSpPr>
        <p:spPr>
          <a:xfrm>
            <a:off x="3981771" y="260674"/>
            <a:ext cx="3820886" cy="369332"/>
          </a:xfrm>
          <a:prstGeom prst="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l"/>
            <a:r>
              <a:rPr lang="it-IT" sz="1800" b="0" i="1" u="none" strike="noStrike" baseline="0" dirty="0">
                <a:latin typeface="DejaVuSans-Oblique"/>
              </a:rPr>
              <a:t>Art. 4 Piano del distretto del biologico</a:t>
            </a:r>
            <a:endParaRPr lang="it-IT" dirty="0"/>
          </a:p>
        </p:txBody>
      </p:sp>
      <p:sp>
        <p:nvSpPr>
          <p:cNvPr id="17" name="Freccia in giù 16">
            <a:extLst>
              <a:ext uri="{FF2B5EF4-FFF2-40B4-BE49-F238E27FC236}">
                <a16:creationId xmlns:a16="http://schemas.microsoft.com/office/drawing/2014/main" id="{F70A51F4-3F4F-1C1A-1A38-8C277D3F4ED2}"/>
              </a:ext>
            </a:extLst>
          </p:cNvPr>
          <p:cNvSpPr/>
          <p:nvPr/>
        </p:nvSpPr>
        <p:spPr>
          <a:xfrm>
            <a:off x="5766419" y="2166316"/>
            <a:ext cx="260075" cy="408126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44878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e">
  <a:themeElements>
    <a:clrScheme name="Ione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e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e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571</TotalTime>
  <Words>2311</Words>
  <Application>Microsoft Office PowerPoint</Application>
  <PresentationFormat>Widescreen</PresentationFormat>
  <Paragraphs>226</Paragraphs>
  <Slides>17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27" baseType="lpstr">
      <vt:lpstr>Arial</vt:lpstr>
      <vt:lpstr>ArialMT</vt:lpstr>
      <vt:lpstr>Century Gothic</vt:lpstr>
      <vt:lpstr>DejaVuSans</vt:lpstr>
      <vt:lpstr>DejaVuSans-Oblique</vt:lpstr>
      <vt:lpstr>Times New Roman</vt:lpstr>
      <vt:lpstr>TimesNewRomanPS-BoldMT</vt:lpstr>
      <vt:lpstr>TimesNewRomanPSMT</vt:lpstr>
      <vt:lpstr>Wingdings 3</vt:lpstr>
      <vt:lpstr>Ione</vt:lpstr>
      <vt:lpstr>LEGGE REGIONALE 3 ottobre 2023 n. 14  DISPOSIZIONI PER LA DISCIPLINA, LA PROMOZIONE E LA VALORIZZAZIONE DEI DISTRETTI BIOLOGICI</vt:lpstr>
      <vt:lpstr>La legge è composta da 12 articoli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PROGETTO DI LEGGE PER LA DISCIPLINA, PROMOZIONE  E VALORIZZAZIONE DEI DISTRETTI DEL BIOLOGICO</dc:title>
  <dc:creator>Zamboni Silvia</dc:creator>
  <cp:lastModifiedBy>Mugnaini David</cp:lastModifiedBy>
  <cp:revision>8</cp:revision>
  <dcterms:created xsi:type="dcterms:W3CDTF">2022-10-17T12:04:18Z</dcterms:created>
  <dcterms:modified xsi:type="dcterms:W3CDTF">2023-12-14T10:37:19Z</dcterms:modified>
</cp:coreProperties>
</file>